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727" r:id="rId1"/>
  </p:sldMasterIdLst>
  <p:notesMasterIdLst>
    <p:notesMasterId r:id="rId42"/>
  </p:notesMasterIdLst>
  <p:sldIdLst>
    <p:sldId id="1760" r:id="rId2"/>
    <p:sldId id="1785" r:id="rId3"/>
    <p:sldId id="1824" r:id="rId4"/>
    <p:sldId id="1851" r:id="rId5"/>
    <p:sldId id="1857" r:id="rId6"/>
    <p:sldId id="1858" r:id="rId7"/>
    <p:sldId id="1859" r:id="rId8"/>
    <p:sldId id="1854" r:id="rId9"/>
    <p:sldId id="1855" r:id="rId10"/>
    <p:sldId id="1809" r:id="rId11"/>
    <p:sldId id="1860" r:id="rId12"/>
    <p:sldId id="1861" r:id="rId13"/>
    <p:sldId id="1795" r:id="rId14"/>
    <p:sldId id="1799" r:id="rId15"/>
    <p:sldId id="1800" r:id="rId16"/>
    <p:sldId id="1877" r:id="rId17"/>
    <p:sldId id="1810" r:id="rId18"/>
    <p:sldId id="1777" r:id="rId19"/>
    <p:sldId id="1804" r:id="rId20"/>
    <p:sldId id="1893" r:id="rId21"/>
    <p:sldId id="1901" r:id="rId22"/>
    <p:sldId id="1902" r:id="rId23"/>
    <p:sldId id="1904" r:id="rId24"/>
    <p:sldId id="1905" r:id="rId25"/>
    <p:sldId id="1894" r:id="rId26"/>
    <p:sldId id="1863" r:id="rId27"/>
    <p:sldId id="1941" r:id="rId28"/>
    <p:sldId id="1833" r:id="rId29"/>
    <p:sldId id="1817" r:id="rId30"/>
    <p:sldId id="1930" r:id="rId31"/>
    <p:sldId id="1927" r:id="rId32"/>
    <p:sldId id="1928" r:id="rId33"/>
    <p:sldId id="1929" r:id="rId34"/>
    <p:sldId id="1890" r:id="rId35"/>
    <p:sldId id="1939" r:id="rId36"/>
    <p:sldId id="1815" r:id="rId37"/>
    <p:sldId id="1940" r:id="rId38"/>
    <p:sldId id="1942" r:id="rId39"/>
    <p:sldId id="1835" r:id="rId40"/>
    <p:sldId id="1836" r:id="rId41"/>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FF7"/>
    <a:srgbClr val="F1CEFE"/>
    <a:srgbClr val="EAB5FD"/>
    <a:srgbClr val="BB0BF9"/>
    <a:srgbClr val="F3CACA"/>
    <a:srgbClr val="FFFFCF"/>
    <a:srgbClr val="FFFF66"/>
    <a:srgbClr val="461DF3"/>
    <a:srgbClr val="F7DEDE"/>
    <a:srgbClr val="F0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495" autoAdjust="0"/>
  </p:normalViewPr>
  <p:slideViewPr>
    <p:cSldViewPr>
      <p:cViewPr varScale="1">
        <p:scale>
          <a:sx n="54" d="100"/>
          <a:sy n="54" d="100"/>
        </p:scale>
        <p:origin x="1112" y="56"/>
      </p:cViewPr>
      <p:guideLst>
        <p:guide orient="horz" pos="2160"/>
        <p:guide pos="3840"/>
      </p:guideLst>
    </p:cSldViewPr>
  </p:slideViewPr>
  <p:outlineViewPr>
    <p:cViewPr>
      <p:scale>
        <a:sx n="33" d="100"/>
        <a:sy n="33" d="100"/>
      </p:scale>
      <p:origin x="0" y="-2436"/>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49" d="100"/>
          <a:sy n="49" d="100"/>
        </p:scale>
        <p:origin x="2736" y="64"/>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2A7F70-27D6-4415-B971-A62E33C01594}"/>
              </a:ext>
            </a:extLst>
          </p:cNvPr>
          <p:cNvSpPr>
            <a:spLocks noGrp="1"/>
          </p:cNvSpPr>
          <p:nvPr>
            <p:ph type="hdr" sz="quarter"/>
          </p:nvPr>
        </p:nvSpPr>
        <p:spPr>
          <a:xfrm>
            <a:off x="0" y="0"/>
            <a:ext cx="2984500" cy="501650"/>
          </a:xfrm>
          <a:prstGeom prst="rect">
            <a:avLst/>
          </a:prstGeom>
        </p:spPr>
        <p:txBody>
          <a:bodyPr vert="horz" lIns="96616" tIns="48308" rIns="96616" bIns="48308"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584FA635-9C08-4322-A6BB-EAFA69B8C5F5}"/>
              </a:ext>
            </a:extLst>
          </p:cNvPr>
          <p:cNvSpPr>
            <a:spLocks noGrp="1"/>
          </p:cNvSpPr>
          <p:nvPr>
            <p:ph type="dt" idx="1"/>
          </p:nvPr>
        </p:nvSpPr>
        <p:spPr>
          <a:xfrm>
            <a:off x="3902075" y="0"/>
            <a:ext cx="2984500" cy="501650"/>
          </a:xfrm>
          <a:prstGeom prst="rect">
            <a:avLst/>
          </a:prstGeom>
        </p:spPr>
        <p:txBody>
          <a:bodyPr vert="horz" lIns="96616" tIns="48308" rIns="96616" bIns="48308" rtlCol="0"/>
          <a:lstStyle>
            <a:lvl1pPr algn="r" eaLnBrk="1" fontAlgn="auto" hangingPunct="1">
              <a:spcBef>
                <a:spcPts val="0"/>
              </a:spcBef>
              <a:spcAft>
                <a:spcPts val="0"/>
              </a:spcAft>
              <a:defRPr sz="1300">
                <a:latin typeface="+mn-lt"/>
                <a:ea typeface="+mn-ea"/>
              </a:defRPr>
            </a:lvl1pPr>
          </a:lstStyle>
          <a:p>
            <a:pPr>
              <a:defRPr/>
            </a:pPr>
            <a:fld id="{19BD1A12-2631-480B-92AF-9772FFE5DA35}" type="datetimeFigureOut">
              <a:rPr lang="ja-JP" altLang="en-US"/>
              <a:pPr>
                <a:defRPr/>
              </a:pPr>
              <a:t>2021/9/29</a:t>
            </a:fld>
            <a:endParaRPr lang="ja-JP" altLang="en-US"/>
          </a:p>
        </p:txBody>
      </p:sp>
      <p:sp>
        <p:nvSpPr>
          <p:cNvPr id="4" name="スライド イメージ プレースホルダー 3">
            <a:extLst>
              <a:ext uri="{FF2B5EF4-FFF2-40B4-BE49-F238E27FC236}">
                <a16:creationId xmlns:a16="http://schemas.microsoft.com/office/drawing/2014/main" id="{CCD579FE-FFA8-4D7C-834E-E1EC0AC26C72}"/>
              </a:ext>
            </a:extLst>
          </p:cNvPr>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982483FE-558F-43B6-83F0-27B8BF55A34D}"/>
              </a:ext>
            </a:extLst>
          </p:cNvPr>
          <p:cNvSpPr>
            <a:spLocks noGrp="1"/>
          </p:cNvSpPr>
          <p:nvPr>
            <p:ph type="body" sz="quarter" idx="3"/>
          </p:nvPr>
        </p:nvSpPr>
        <p:spPr>
          <a:xfrm>
            <a:off x="688975" y="4759325"/>
            <a:ext cx="5510213" cy="4510088"/>
          </a:xfrm>
          <a:prstGeom prst="rect">
            <a:avLst/>
          </a:prstGeom>
        </p:spPr>
        <p:txBody>
          <a:bodyPr vert="horz" lIns="96616" tIns="48308" rIns="96616" bIns="4830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9FD532CB-82A1-428C-9B7C-C91323BC4BD3}"/>
              </a:ext>
            </a:extLst>
          </p:cNvPr>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CB8C254-4E4D-4778-847B-13C95D13DDF6}"/>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A368404A-DFED-4CE5-A190-376C6EF2A357}" type="slidenum">
              <a:rPr lang="ja-JP" altLang="en-US"/>
              <a:pPr>
                <a:defRPr/>
              </a:pPr>
              <a:t>‹#›</a:t>
            </a:fld>
            <a:endParaRPr lang="ja-JP" altLang="en-US"/>
          </a:p>
        </p:txBody>
      </p:sp>
    </p:spTree>
    <p:extLst>
      <p:ext uri="{BB962C8B-B14F-4D97-AF65-F5344CB8AC3E}">
        <p14:creationId xmlns:p14="http://schemas.microsoft.com/office/powerpoint/2010/main" val="3508530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a:t>
            </a:fld>
            <a:endParaRPr lang="ja-JP" altLang="en-US"/>
          </a:p>
        </p:txBody>
      </p:sp>
    </p:spTree>
    <p:extLst>
      <p:ext uri="{BB962C8B-B14F-4D97-AF65-F5344CB8AC3E}">
        <p14:creationId xmlns:p14="http://schemas.microsoft.com/office/powerpoint/2010/main" val="397012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10</a:t>
            </a:fld>
            <a:endParaRPr lang="ja-JP" altLang="en-US"/>
          </a:p>
        </p:txBody>
      </p:sp>
    </p:spTree>
    <p:extLst>
      <p:ext uri="{BB962C8B-B14F-4D97-AF65-F5344CB8AC3E}">
        <p14:creationId xmlns:p14="http://schemas.microsoft.com/office/powerpoint/2010/main" val="180043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777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777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13</a:t>
            </a:fld>
            <a:endParaRPr lang="ja-JP" altLang="en-US"/>
          </a:p>
        </p:txBody>
      </p:sp>
    </p:spTree>
    <p:extLst>
      <p:ext uri="{BB962C8B-B14F-4D97-AF65-F5344CB8AC3E}">
        <p14:creationId xmlns:p14="http://schemas.microsoft.com/office/powerpoint/2010/main" val="370066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14</a:t>
            </a:fld>
            <a:endParaRPr lang="ja-JP" altLang="en-US"/>
          </a:p>
        </p:txBody>
      </p:sp>
    </p:spTree>
    <p:extLst>
      <p:ext uri="{BB962C8B-B14F-4D97-AF65-F5344CB8AC3E}">
        <p14:creationId xmlns:p14="http://schemas.microsoft.com/office/powerpoint/2010/main" val="274152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15</a:t>
            </a:fld>
            <a:endParaRPr lang="ja-JP" altLang="en-US"/>
          </a:p>
        </p:txBody>
      </p:sp>
    </p:spTree>
    <p:extLst>
      <p:ext uri="{BB962C8B-B14F-4D97-AF65-F5344CB8AC3E}">
        <p14:creationId xmlns:p14="http://schemas.microsoft.com/office/powerpoint/2010/main" val="204997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1310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17</a:t>
            </a:fld>
            <a:endParaRPr lang="ja-JP" altLang="en-US"/>
          </a:p>
        </p:txBody>
      </p:sp>
    </p:spTree>
    <p:extLst>
      <p:ext uri="{BB962C8B-B14F-4D97-AF65-F5344CB8AC3E}">
        <p14:creationId xmlns:p14="http://schemas.microsoft.com/office/powerpoint/2010/main" val="935328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カ所の連携団体では実行委員会を編成し、ご近所サポーター講習会を行ってご近所サポーターを養成し、そのご近所サポーターに実際に活動していただきます。国診協の検討委員会は研修プログラムや運営マニュアルを作成し、連携団体に対して実務者</a:t>
            </a:r>
            <a:r>
              <a:rPr kumimoji="1" lang="en-US" altLang="ja-JP" dirty="0"/>
              <a:t>web</a:t>
            </a:r>
            <a:r>
              <a:rPr kumimoji="1" lang="ja-JP" altLang="en-US" dirty="0"/>
              <a:t>講習会を行って伝達、実施の支援を行います。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22050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19</a:t>
            </a:fld>
            <a:endParaRPr lang="ja-JP" altLang="en-US"/>
          </a:p>
        </p:txBody>
      </p:sp>
    </p:spTree>
    <p:extLst>
      <p:ext uri="{BB962C8B-B14F-4D97-AF65-F5344CB8AC3E}">
        <p14:creationId xmlns:p14="http://schemas.microsoft.com/office/powerpoint/2010/main" val="116234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a:t>
            </a:fld>
            <a:endParaRPr lang="ja-JP" altLang="en-US"/>
          </a:p>
        </p:txBody>
      </p:sp>
    </p:spTree>
    <p:extLst>
      <p:ext uri="{BB962C8B-B14F-4D97-AF65-F5344CB8AC3E}">
        <p14:creationId xmlns:p14="http://schemas.microsoft.com/office/powerpoint/2010/main" val="414349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20</a:t>
            </a:fld>
            <a:endParaRPr lang="ja-JP" altLang="en-US"/>
          </a:p>
        </p:txBody>
      </p:sp>
    </p:spTree>
    <p:extLst>
      <p:ext uri="{BB962C8B-B14F-4D97-AF65-F5344CB8AC3E}">
        <p14:creationId xmlns:p14="http://schemas.microsoft.com/office/powerpoint/2010/main" val="1318645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21</a:t>
            </a:fld>
            <a:endParaRPr lang="ja-JP" altLang="en-US"/>
          </a:p>
        </p:txBody>
      </p:sp>
    </p:spTree>
    <p:extLst>
      <p:ext uri="{BB962C8B-B14F-4D97-AF65-F5344CB8AC3E}">
        <p14:creationId xmlns:p14="http://schemas.microsoft.com/office/powerpoint/2010/main" val="82411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22</a:t>
            </a:fld>
            <a:endParaRPr lang="ja-JP" altLang="en-US"/>
          </a:p>
        </p:txBody>
      </p:sp>
    </p:spTree>
    <p:extLst>
      <p:ext uri="{BB962C8B-B14F-4D97-AF65-F5344CB8AC3E}">
        <p14:creationId xmlns:p14="http://schemas.microsoft.com/office/powerpoint/2010/main" val="1277112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23</a:t>
            </a:fld>
            <a:endParaRPr lang="ja-JP" altLang="en-US"/>
          </a:p>
        </p:txBody>
      </p:sp>
    </p:spTree>
    <p:extLst>
      <p:ext uri="{BB962C8B-B14F-4D97-AF65-F5344CB8AC3E}">
        <p14:creationId xmlns:p14="http://schemas.microsoft.com/office/powerpoint/2010/main" val="249526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ご近所サポーターは、事前にセミナーを受講し学習することで、近所の方や対象となる方々を訪問する際に役に立つことでしょう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24</a:t>
            </a:fld>
            <a:endParaRPr lang="ja-JP" altLang="en-US"/>
          </a:p>
        </p:txBody>
      </p:sp>
    </p:spTree>
    <p:extLst>
      <p:ext uri="{BB962C8B-B14F-4D97-AF65-F5344CB8AC3E}">
        <p14:creationId xmlns:p14="http://schemas.microsoft.com/office/powerpoint/2010/main" val="116152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25</a:t>
            </a:fld>
            <a:endParaRPr lang="ja-JP" altLang="en-US"/>
          </a:p>
        </p:txBody>
      </p:sp>
    </p:spTree>
    <p:extLst>
      <p:ext uri="{BB962C8B-B14F-4D97-AF65-F5344CB8AC3E}">
        <p14:creationId xmlns:p14="http://schemas.microsoft.com/office/powerpoint/2010/main" val="448312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26</a:t>
            </a:fld>
            <a:endParaRPr lang="ja-JP" altLang="en-US"/>
          </a:p>
        </p:txBody>
      </p:sp>
    </p:spTree>
    <p:extLst>
      <p:ext uri="{BB962C8B-B14F-4D97-AF65-F5344CB8AC3E}">
        <p14:creationId xmlns:p14="http://schemas.microsoft.com/office/powerpoint/2010/main" val="403255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27</a:t>
            </a:fld>
            <a:endParaRPr lang="ja-JP" altLang="en-US"/>
          </a:p>
        </p:txBody>
      </p:sp>
    </p:spTree>
    <p:extLst>
      <p:ext uri="{BB962C8B-B14F-4D97-AF65-F5344CB8AC3E}">
        <p14:creationId xmlns:p14="http://schemas.microsoft.com/office/powerpoint/2010/main" val="2682057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28</a:t>
            </a:fld>
            <a:endParaRPr lang="ja-JP" altLang="en-US"/>
          </a:p>
        </p:txBody>
      </p:sp>
    </p:spTree>
    <p:extLst>
      <p:ext uri="{BB962C8B-B14F-4D97-AF65-F5344CB8AC3E}">
        <p14:creationId xmlns:p14="http://schemas.microsoft.com/office/powerpoint/2010/main" val="1488284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29</a:t>
            </a:fld>
            <a:endParaRPr lang="ja-JP" altLang="en-US"/>
          </a:p>
        </p:txBody>
      </p:sp>
    </p:spTree>
    <p:extLst>
      <p:ext uri="{BB962C8B-B14F-4D97-AF65-F5344CB8AC3E}">
        <p14:creationId xmlns:p14="http://schemas.microsoft.com/office/powerpoint/2010/main" val="214965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sz="1400" dirty="0"/>
              <a:t>この事業の狙いについての説明を始めます。</a:t>
            </a:r>
            <a:endParaRPr kumimoji="1" lang="en-US" altLang="ja-JP" sz="140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6826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30</a:t>
            </a:fld>
            <a:endParaRPr lang="ja-JP" altLang="en-US"/>
          </a:p>
        </p:txBody>
      </p:sp>
    </p:spTree>
    <p:extLst>
      <p:ext uri="{BB962C8B-B14F-4D97-AF65-F5344CB8AC3E}">
        <p14:creationId xmlns:p14="http://schemas.microsoft.com/office/powerpoint/2010/main" val="2662184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31</a:t>
            </a:fld>
            <a:endParaRPr lang="ja-JP" altLang="en-US"/>
          </a:p>
        </p:txBody>
      </p:sp>
    </p:spTree>
    <p:extLst>
      <p:ext uri="{BB962C8B-B14F-4D97-AF65-F5344CB8AC3E}">
        <p14:creationId xmlns:p14="http://schemas.microsoft.com/office/powerpoint/2010/main" val="680595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32</a:t>
            </a:fld>
            <a:endParaRPr lang="ja-JP" altLang="en-US"/>
          </a:p>
        </p:txBody>
      </p:sp>
    </p:spTree>
    <p:extLst>
      <p:ext uri="{BB962C8B-B14F-4D97-AF65-F5344CB8AC3E}">
        <p14:creationId xmlns:p14="http://schemas.microsoft.com/office/powerpoint/2010/main" val="494855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33</a:t>
            </a:fld>
            <a:endParaRPr lang="ja-JP" altLang="en-US"/>
          </a:p>
        </p:txBody>
      </p:sp>
    </p:spTree>
    <p:extLst>
      <p:ext uri="{BB962C8B-B14F-4D97-AF65-F5344CB8AC3E}">
        <p14:creationId xmlns:p14="http://schemas.microsoft.com/office/powerpoint/2010/main" val="1596136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では実際に、各地でどのような講習化愛にするのか考えてみましょう</a:t>
            </a:r>
            <a:endParaRPr kumimoji="1" lang="en-US" altLang="ja-JP" dirty="0"/>
          </a:p>
          <a:p>
            <a:r>
              <a:rPr kumimoji="1" lang="ja-JP" altLang="en-US" dirty="0"/>
              <a:t>とは言っても、おそらくすべてのコンテンツを見ないと、計画も立てられないと思います。</a:t>
            </a:r>
            <a:endParaRPr kumimoji="1" lang="en-US" altLang="ja-JP" dirty="0"/>
          </a:p>
          <a:p>
            <a:r>
              <a:rPr kumimoji="1" lang="ja-JP" altLang="en-US" dirty="0"/>
              <a:t>このコンテンツを、各地域の担当の医師にお送りします。ですので、今日はここで決める必要はないと思います</a:t>
            </a:r>
            <a:endParaRPr kumimoji="1" lang="en-US" altLang="ja-JP" dirty="0"/>
          </a:p>
          <a:p>
            <a:r>
              <a:rPr kumimoji="1" lang="ja-JP" altLang="en-US" dirty="0"/>
              <a:t>ぜひ今後の各地での実行委員会で（あるいは本日、このあと？）考えてみてください。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34</a:t>
            </a:fld>
            <a:endParaRPr lang="ja-JP" altLang="en-US"/>
          </a:p>
        </p:txBody>
      </p:sp>
    </p:spTree>
    <p:extLst>
      <p:ext uri="{BB962C8B-B14F-4D97-AF65-F5344CB8AC3E}">
        <p14:creationId xmlns:p14="http://schemas.microsoft.com/office/powerpoint/2010/main" val="1751143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36</a:t>
            </a:fld>
            <a:endParaRPr lang="ja-JP" altLang="en-US"/>
          </a:p>
        </p:txBody>
      </p:sp>
    </p:spTree>
    <p:extLst>
      <p:ext uri="{BB962C8B-B14F-4D97-AF65-F5344CB8AC3E}">
        <p14:creationId xmlns:p14="http://schemas.microsoft.com/office/powerpoint/2010/main" val="1209569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37</a:t>
            </a:fld>
            <a:endParaRPr lang="ja-JP" altLang="en-US"/>
          </a:p>
        </p:txBody>
      </p:sp>
    </p:spTree>
    <p:extLst>
      <p:ext uri="{BB962C8B-B14F-4D97-AF65-F5344CB8AC3E}">
        <p14:creationId xmlns:p14="http://schemas.microsoft.com/office/powerpoint/2010/main" val="3238156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38</a:t>
            </a:fld>
            <a:endParaRPr lang="ja-JP" altLang="en-US"/>
          </a:p>
        </p:txBody>
      </p:sp>
    </p:spTree>
    <p:extLst>
      <p:ext uri="{BB962C8B-B14F-4D97-AF65-F5344CB8AC3E}">
        <p14:creationId xmlns:p14="http://schemas.microsoft.com/office/powerpoint/2010/main" val="2204998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39</a:t>
            </a:fld>
            <a:endParaRPr lang="ja-JP" altLang="en-US"/>
          </a:p>
        </p:txBody>
      </p:sp>
    </p:spTree>
    <p:extLst>
      <p:ext uri="{BB962C8B-B14F-4D97-AF65-F5344CB8AC3E}">
        <p14:creationId xmlns:p14="http://schemas.microsoft.com/office/powerpoint/2010/main" val="2762997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40</a:t>
            </a:fld>
            <a:endParaRPr lang="ja-JP" altLang="en-US"/>
          </a:p>
        </p:txBody>
      </p:sp>
    </p:spTree>
    <p:extLst>
      <p:ext uri="{BB962C8B-B14F-4D97-AF65-F5344CB8AC3E}">
        <p14:creationId xmlns:p14="http://schemas.microsoft.com/office/powerpoint/2010/main" val="17188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この事業は、新しい生活様式の中で近隣住民による訪問型介護予防等を推進する事業、と言います。全国国民健康保険診療施設協議会が福祉医療機構の助成を受けて、埼玉県の小鹿野中央病院、岐阜県郡上市の白鳥病院、静岡県浜松市の佐久間病院、鳥取県の日南病院の</a:t>
            </a:r>
            <a:r>
              <a:rPr kumimoji="1" lang="en-US" altLang="ja-JP" dirty="0"/>
              <a:t>4</a:t>
            </a:r>
            <a:r>
              <a:rPr kumimoji="1" lang="ja-JP" altLang="en-US" dirty="0"/>
              <a:t>カ所を連携施設として行います。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7844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a:t>コロナフレイルとは、新型コロナウイルス流行に対する様々な自粛、縮小のため外出機会が減った高齢者がフレイル状態に陥ることを言います。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777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外出機会が減るというのはどういう状態でしょうか。確かにこのコロナ禍で通いの場が中止になり、もろもろの自粛で外出できなくなった高齢者が増えています。でも新型コロナが流行していなくても、通いの場に交通手段その他の理由で行けなかった人、引きこもりで通いの場に行かない人はいらっしゃいます。通いの場に行かないこれらの人たちが介護予防を行う機会はほとんどありません。</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777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そこで、本事業では新型コロナウイルス感染症の流行に関わらず、外出機会の少なくなった方に介護予防を行なうことにしました。感染対策に留意しながら、ご近所サポーターが高齢者を訪問し、近所付き合いの中で介護予防や支援を行う、というものです。ご近所サポーターの養成も感染に配慮してオンラインを使いながら受講できるようになっ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77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介護予防には要介護状態の人が更に悪化してより重い介護が必要にならないようにすることも含まれますが、今回の事業は高齢者が要介護状態になるのを予防するところを行うことになります。また、その方法として脳卒中などの病気で要介護状態となるのを予防するアプローチ法もありますが、今回はフレイルが進んで要介護状態になることを予防するためのアプローチ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777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介護予防の内容としては、筋力訓練など高齢者本人へのアプローチのほか、生活環境の調整や地域の中での居場所や出番つくりもあります。そして介護予防を行う場は、どこでも行いうるものです。特に今回対象とする健康な高齢者に対しては通所施設や地域の通いの場で行うことが多かったのですが、このコロナ禍で縮小、あるいは中止となっている所が多くなっていますので、自宅で行える内容とし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777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4B5BB1E-7A81-417E-ABD9-A14988A30050}" type="datetimeFigureOut">
              <a:rPr lang="ja-JP" altLang="en-US" smtClean="0"/>
              <a:pPr>
                <a:defRPr/>
              </a:pPr>
              <a:t>2021/9/29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8F37C75-20A5-45C5-91CD-933B98889A43}" type="slidenum">
              <a:rPr lang="ja-JP" altLang="en-US" smtClean="0"/>
              <a:pPr>
                <a:defRPr/>
              </a:pPr>
              <a:t>‹#›</a:t>
            </a:fld>
            <a:endParaRPr lang="ja-JP" altLang="en-US"/>
          </a:p>
        </p:txBody>
      </p:sp>
    </p:spTree>
    <p:extLst>
      <p:ext uri="{BB962C8B-B14F-4D97-AF65-F5344CB8AC3E}">
        <p14:creationId xmlns:p14="http://schemas.microsoft.com/office/powerpoint/2010/main" val="97286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74FE2AB0-8D3F-417C-AD81-67B6B7D50D30}" type="datetimeFigureOut">
              <a:rPr lang="ja-JP" altLang="en-US" smtClean="0"/>
              <a:pPr>
                <a:defRPr/>
              </a:pPr>
              <a:t>2021/9/29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86628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09CFB70-FE0B-44DE-A649-14CBF3C6F33F}" type="datetimeFigureOut">
              <a:rPr lang="ja-JP" altLang="en-US" smtClean="0"/>
              <a:pPr>
                <a:defRPr/>
              </a:pPr>
              <a:t>2021/9/29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96EA98E0-FE76-40C7-8282-F822EEDDD694}" type="slidenum">
              <a:rPr lang="ja-JP" altLang="en-US" smtClean="0"/>
              <a:pPr>
                <a:defRPr/>
              </a:pPr>
              <a:t>‹#›</a:t>
            </a:fld>
            <a:endParaRPr lang="ja-JP" altLang="en-US"/>
          </a:p>
        </p:txBody>
      </p:sp>
    </p:spTree>
    <p:extLst>
      <p:ext uri="{BB962C8B-B14F-4D97-AF65-F5344CB8AC3E}">
        <p14:creationId xmlns:p14="http://schemas.microsoft.com/office/powerpoint/2010/main" val="204548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5" y="609600"/>
            <a:ext cx="103632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914401" y="1981200"/>
            <a:ext cx="508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6197600" y="1981200"/>
            <a:ext cx="5080000" cy="4114800"/>
          </a:xfrm>
        </p:spPr>
        <p:txBody>
          <a:bodyPr rtlCol="0">
            <a:normAutofit/>
          </a:bodyPr>
          <a:lstStyle/>
          <a:p>
            <a:pPr lvl="0"/>
            <a:endParaRPr lang="ja-JP" altLang="en-US" noProof="0"/>
          </a:p>
        </p:txBody>
      </p:sp>
      <p:sp>
        <p:nvSpPr>
          <p:cNvPr id="5" name="日付プレースホルダ 4">
            <a:extLst>
              <a:ext uri="{FF2B5EF4-FFF2-40B4-BE49-F238E27FC236}">
                <a16:creationId xmlns:a16="http://schemas.microsoft.com/office/drawing/2014/main" id="{80267179-F2F0-411D-AEB5-AEA8721536B7}"/>
              </a:ext>
            </a:extLst>
          </p:cNvPr>
          <p:cNvSpPr>
            <a:spLocks noGrp="1"/>
          </p:cNvSpPr>
          <p:nvPr>
            <p:ph type="dt" sz="half" idx="10"/>
          </p:nvPr>
        </p:nvSpPr>
        <p:spPr>
          <a:xfrm>
            <a:off x="914400" y="6248400"/>
            <a:ext cx="2540000" cy="457200"/>
          </a:xfrm>
        </p:spPr>
        <p:txBody>
          <a:bodyPr/>
          <a:lstStyle>
            <a:lvl1pPr>
              <a:defRPr kumimoji="0" b="1">
                <a:latin typeface="Times New Roman" pitchFamily="18" charset="0"/>
              </a:defRPr>
            </a:lvl1pPr>
          </a:lstStyle>
          <a:p>
            <a:pPr>
              <a:defRPr/>
            </a:pPr>
            <a:endParaRPr lang="en-US" altLang="ja-JP"/>
          </a:p>
        </p:txBody>
      </p:sp>
      <p:sp>
        <p:nvSpPr>
          <p:cNvPr id="6" name="フッター プレースホルダ 5">
            <a:extLst>
              <a:ext uri="{FF2B5EF4-FFF2-40B4-BE49-F238E27FC236}">
                <a16:creationId xmlns:a16="http://schemas.microsoft.com/office/drawing/2014/main" id="{B9E1FE7E-A8CB-4B33-96E2-912EF3B56572}"/>
              </a:ext>
            </a:extLst>
          </p:cNvPr>
          <p:cNvSpPr>
            <a:spLocks noGrp="1"/>
          </p:cNvSpPr>
          <p:nvPr>
            <p:ph type="ftr" sz="quarter" idx="11"/>
          </p:nvPr>
        </p:nvSpPr>
        <p:spPr>
          <a:xfrm>
            <a:off x="4165600" y="6248400"/>
            <a:ext cx="3860800" cy="457200"/>
          </a:xfrm>
        </p:spPr>
        <p:txBody>
          <a:bodyPr/>
          <a:lstStyle>
            <a:lvl1pPr>
              <a:defRPr kumimoji="0" b="1">
                <a:latin typeface="Times New Roman" pitchFamily="18" charset="0"/>
              </a:defRPr>
            </a:lvl1pPr>
          </a:lstStyle>
          <a:p>
            <a:pPr>
              <a:defRPr/>
            </a:pPr>
            <a:endParaRPr lang="en-US" altLang="ja-JP"/>
          </a:p>
        </p:txBody>
      </p:sp>
      <p:sp>
        <p:nvSpPr>
          <p:cNvPr id="7" name="スライド番号プレースホルダ 6">
            <a:extLst>
              <a:ext uri="{FF2B5EF4-FFF2-40B4-BE49-F238E27FC236}">
                <a16:creationId xmlns:a16="http://schemas.microsoft.com/office/drawing/2014/main" id="{2EA704DF-5579-4476-995E-365AEF9416B5}"/>
              </a:ext>
            </a:extLst>
          </p:cNvPr>
          <p:cNvSpPr>
            <a:spLocks noGrp="1"/>
          </p:cNvSpPr>
          <p:nvPr>
            <p:ph type="sldNum" sz="quarter" idx="12"/>
          </p:nvPr>
        </p:nvSpPr>
        <p:spPr>
          <a:xfrm>
            <a:off x="8737600" y="6248400"/>
            <a:ext cx="2540000" cy="457200"/>
          </a:xfrm>
        </p:spPr>
        <p:txBody>
          <a:bodyPr/>
          <a:lstStyle>
            <a:lvl1pPr>
              <a:defRPr kumimoji="0" b="1">
                <a:latin typeface="Times New Roman" panose="02020603050405020304" pitchFamily="18" charset="0"/>
              </a:defRPr>
            </a:lvl1pPr>
          </a:lstStyle>
          <a:p>
            <a:pPr>
              <a:defRPr/>
            </a:pPr>
            <a:fld id="{C5D2C14B-C0DA-40C4-ADB3-47E97C3F69D8}" type="slidenum">
              <a:rPr lang="en-US" altLang="ja-JP"/>
              <a:pPr>
                <a:defRPr/>
              </a:pPr>
              <a:t>‹#›</a:t>
            </a:fld>
            <a:endParaRPr lang="en-US" altLang="ja-JP"/>
          </a:p>
        </p:txBody>
      </p:sp>
    </p:spTree>
    <p:extLst>
      <p:ext uri="{BB962C8B-B14F-4D97-AF65-F5344CB8AC3E}">
        <p14:creationId xmlns:p14="http://schemas.microsoft.com/office/powerpoint/2010/main" val="339574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86723DD-1ED2-449D-A27E-D4E51F488EBA}" type="datetimeFigureOut">
              <a:rPr lang="ja-JP" altLang="en-US" smtClean="0"/>
              <a:pPr>
                <a:defRPr/>
              </a:pPr>
              <a:t>2021/9/29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B16EECBF-BF66-4B8C-A3D3-5A1421427D68}" type="slidenum">
              <a:rPr lang="ja-JP" altLang="en-US" smtClean="0"/>
              <a:pPr>
                <a:defRPr/>
              </a:pPr>
              <a:t>‹#›</a:t>
            </a:fld>
            <a:endParaRPr lang="ja-JP" altLang="en-US"/>
          </a:p>
        </p:txBody>
      </p:sp>
    </p:spTree>
    <p:extLst>
      <p:ext uri="{BB962C8B-B14F-4D97-AF65-F5344CB8AC3E}">
        <p14:creationId xmlns:p14="http://schemas.microsoft.com/office/powerpoint/2010/main" val="158103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60AF311-DDAE-4143-9FD2-A22153B36F27}" type="datetimeFigureOut">
              <a:rPr lang="ja-JP" altLang="en-US" smtClean="0"/>
              <a:pPr>
                <a:defRPr/>
              </a:pPr>
              <a:t>2021/9/29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8E09150-0D4F-4AD6-B2CC-C82777906043}" type="slidenum">
              <a:rPr lang="ja-JP" altLang="en-US" smtClean="0"/>
              <a:pPr>
                <a:defRPr/>
              </a:pPr>
              <a:t>‹#›</a:t>
            </a:fld>
            <a:endParaRPr lang="ja-JP" altLang="en-US"/>
          </a:p>
        </p:txBody>
      </p:sp>
    </p:spTree>
    <p:extLst>
      <p:ext uri="{BB962C8B-B14F-4D97-AF65-F5344CB8AC3E}">
        <p14:creationId xmlns:p14="http://schemas.microsoft.com/office/powerpoint/2010/main" val="308793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D79A95EF-BFC7-4019-A931-65D770B5F2EA}" type="datetimeFigureOut">
              <a:rPr lang="ja-JP" altLang="en-US" smtClean="0"/>
              <a:pPr>
                <a:defRPr/>
              </a:pPr>
              <a:t>2021/9/29</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2209B485-598E-400E-B088-85667FDB33A5}" type="slidenum">
              <a:rPr lang="ja-JP" altLang="en-US" smtClean="0"/>
              <a:pPr>
                <a:defRPr/>
              </a:pPr>
              <a:t>‹#›</a:t>
            </a:fld>
            <a:endParaRPr lang="ja-JP" altLang="en-US"/>
          </a:p>
        </p:txBody>
      </p:sp>
    </p:spTree>
    <p:extLst>
      <p:ext uri="{BB962C8B-B14F-4D97-AF65-F5344CB8AC3E}">
        <p14:creationId xmlns:p14="http://schemas.microsoft.com/office/powerpoint/2010/main" val="410515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D8708403-1D4D-4050-8756-8E8BF4D4E5B7}" type="datetimeFigureOut">
              <a:rPr lang="ja-JP" altLang="en-US" smtClean="0"/>
              <a:pPr>
                <a:defRPr/>
              </a:pPr>
              <a:t>2021/9/29</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31F6590E-DAE4-404B-A295-CD1F41D3A419}" type="slidenum">
              <a:rPr lang="ja-JP" altLang="en-US" smtClean="0"/>
              <a:pPr>
                <a:defRPr/>
              </a:pPr>
              <a:t>‹#›</a:t>
            </a:fld>
            <a:endParaRPr lang="ja-JP" altLang="en-US"/>
          </a:p>
        </p:txBody>
      </p:sp>
    </p:spTree>
    <p:extLst>
      <p:ext uri="{BB962C8B-B14F-4D97-AF65-F5344CB8AC3E}">
        <p14:creationId xmlns:p14="http://schemas.microsoft.com/office/powerpoint/2010/main" val="25066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E028F65C-0E2E-4362-8E26-37D876872779}" type="datetimeFigureOut">
              <a:rPr lang="ja-JP" altLang="en-US" smtClean="0"/>
              <a:pPr>
                <a:defRPr/>
              </a:pPr>
              <a:t>2021/9/29</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38808F9B-6C43-485E-A1C6-8C0946DA7EDE}" type="slidenum">
              <a:rPr lang="ja-JP" altLang="en-US" smtClean="0"/>
              <a:pPr>
                <a:defRPr/>
              </a:pPr>
              <a:t>‹#›</a:t>
            </a:fld>
            <a:endParaRPr lang="ja-JP" altLang="en-US"/>
          </a:p>
        </p:txBody>
      </p:sp>
    </p:spTree>
    <p:extLst>
      <p:ext uri="{BB962C8B-B14F-4D97-AF65-F5344CB8AC3E}">
        <p14:creationId xmlns:p14="http://schemas.microsoft.com/office/powerpoint/2010/main" val="106866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0940D2-278B-4586-9E19-2BC822423187}" type="datetimeFigureOut">
              <a:rPr lang="ja-JP" altLang="en-US" smtClean="0"/>
              <a:pPr>
                <a:defRPr/>
              </a:pPr>
              <a:t>2021/9/29</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A3CC51F9-8CFB-4212-A512-5B18F8E4CE6D}" type="slidenum">
              <a:rPr lang="ja-JP" altLang="en-US" smtClean="0"/>
              <a:pPr>
                <a:defRPr/>
              </a:pPr>
              <a:t>‹#›</a:t>
            </a:fld>
            <a:endParaRPr lang="ja-JP" altLang="en-US"/>
          </a:p>
        </p:txBody>
      </p:sp>
    </p:spTree>
    <p:extLst>
      <p:ext uri="{BB962C8B-B14F-4D97-AF65-F5344CB8AC3E}">
        <p14:creationId xmlns:p14="http://schemas.microsoft.com/office/powerpoint/2010/main" val="27842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4FE2AB0-8D3F-417C-AD81-67B6B7D50D30}" type="datetimeFigureOut">
              <a:rPr lang="ja-JP" altLang="en-US" smtClean="0"/>
              <a:pPr>
                <a:defRPr/>
              </a:pPr>
              <a:t>2021/9/29</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260032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5FDB2D5A-3524-4687-AD11-A28AB254F9A1}" type="datetimeFigureOut">
              <a:rPr lang="ja-JP" altLang="en-US" smtClean="0"/>
              <a:pPr>
                <a:defRPr/>
              </a:pPr>
              <a:t>2021/9/29</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F350907-C80D-47DE-B23B-613C4C0C0F5A}" type="slidenum">
              <a:rPr lang="ja-JP" altLang="en-US" smtClean="0"/>
              <a:pPr>
                <a:defRPr/>
              </a:pPr>
              <a:t>‹#›</a:t>
            </a:fld>
            <a:endParaRPr lang="ja-JP" altLang="en-US"/>
          </a:p>
        </p:txBody>
      </p:sp>
    </p:spTree>
    <p:extLst>
      <p:ext uri="{BB962C8B-B14F-4D97-AF65-F5344CB8AC3E}">
        <p14:creationId xmlns:p14="http://schemas.microsoft.com/office/powerpoint/2010/main" val="47351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FE2AB0-8D3F-417C-AD81-67B6B7D50D30}" type="datetimeFigureOut">
              <a:rPr lang="ja-JP" altLang="en-US" smtClean="0"/>
              <a:pPr>
                <a:defRPr/>
              </a:pPr>
              <a:t>2021/9/29</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3899037555"/>
      </p:ext>
    </p:extLst>
  </p:cSld>
  <p:clrMap bg1="lt1" tx1="dk1" bg2="lt2" tx2="dk2" accent1="accent1" accent2="accent2" accent3="accent3" accent4="accent4" accent5="accent5" accent6="accent6" hlink="hlink" folHlink="folHlink"/>
  <p:sldLayoutIdLst>
    <p:sldLayoutId id="2147497728" r:id="rId1"/>
    <p:sldLayoutId id="2147497729" r:id="rId2"/>
    <p:sldLayoutId id="2147497730" r:id="rId3"/>
    <p:sldLayoutId id="2147497731" r:id="rId4"/>
    <p:sldLayoutId id="2147497732" r:id="rId5"/>
    <p:sldLayoutId id="2147497733" r:id="rId6"/>
    <p:sldLayoutId id="2147497734" r:id="rId7"/>
    <p:sldLayoutId id="2147497735" r:id="rId8"/>
    <p:sldLayoutId id="2147497736" r:id="rId9"/>
    <p:sldLayoutId id="2147497737" r:id="rId10"/>
    <p:sldLayoutId id="2147497738" r:id="rId11"/>
    <p:sldLayoutId id="214749773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12372;&#36817;&#25152;&#12469;&#12509;&#12540;&#12479;&#12540;&#35611;&#32722;&#20250;&#12473;&#12521;&#12452;&#12489;&#65288;20210924&#65289;.pptx"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65288;WAM)%20%20%20&#35611;&#32722;&#20250;&#12473;&#12521;&#12452;&#12489;&#12288;&#38281;&#12376;&#12371;&#12418;&#12426;&#12539;&#12358;&#12388;&#65288;&#32004;11&#20998;&#65289;.pptx" TargetMode="External"/><Relationship Id="rId3" Type="http://schemas.openxmlformats.org/officeDocument/2006/relationships/hyperlink" Target="&#36939;&#21205;&#12395;&#12388;&#12356;&#12390;2021&#12304;17&#20998;39&#31186;&#12305;.mp4" TargetMode="External"/><Relationship Id="rId7" Type="http://schemas.openxmlformats.org/officeDocument/2006/relationships/hyperlink" Target="&#65288;WAM)%20%20%20&#35611;&#32722;&#20250;&#12473;&#12521;&#12452;&#12489;&#12288;&#12418;&#12398;&#12431;&#12377;&#12428;.pptx" TargetMode="Externa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65288;WAM)%20%20%20&#35611;&#32722;&#20250;&#12473;&#12521;&#12452;&#12489;&#12288;&#39135;&#20107;&#26628;&#39178;.pptx" TargetMode="External"/><Relationship Id="rId5" Type="http://schemas.openxmlformats.org/officeDocument/2006/relationships/hyperlink" Target="&#65288;WAM&#65289;&#35611;&#32722;&#20250;&#12473;&#12521;&#12452;&#12489;&#12288;&#21475;&#33108;&#27231;&#33021;&#21521;&#19978;&#65288;&#32004;4&#20998;&#65289;.pptx" TargetMode="External"/><Relationship Id="rId10" Type="http://schemas.openxmlformats.org/officeDocument/2006/relationships/hyperlink" Target="&#65288;WAM)%20%20%20&#35611;&#32722;&#20250;&#12473;&#12521;&#12452;&#12489;&#12288;&#24863;&#26579;&#23550;&#31574;.pptx" TargetMode="External"/><Relationship Id="rId4" Type="http://schemas.openxmlformats.org/officeDocument/2006/relationships/hyperlink" Target="&#65288;WAM&#65289;&#35611;&#32722;&#20250;&#12473;&#12521;&#12452;&#12489;&#12288;&#36578;&#20498;&#20104;&#38450;&#12398;&#29872;&#22659;&#25972;&#20633;.pptx" TargetMode="External"/><Relationship Id="rId9" Type="http://schemas.openxmlformats.org/officeDocument/2006/relationships/hyperlink" Target="&#65288;WAM&#65289;&#35611;&#32722;&#20250;&#12473;&#12521;&#12452;&#12489;&#12288;&#35370;&#21839;&#12398;&#24037;&#22827;&#12288;&#20869;&#30000;&#20462;&#27491;&#38899;&#22768;&#20837;&#12426;.ppt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2C8CBF-47C8-462E-932E-A31CBEAFC8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52631"/>
            <a:ext cx="12192000" cy="4900705"/>
          </a:xfrm>
          <a:prstGeom prst="rect">
            <a:avLst/>
          </a:prstGeom>
        </p:spPr>
      </p:pic>
      <p:sp>
        <p:nvSpPr>
          <p:cNvPr id="2" name="タイトル 1"/>
          <p:cNvSpPr>
            <a:spLocks noGrp="1"/>
          </p:cNvSpPr>
          <p:nvPr>
            <p:ph type="title"/>
          </p:nvPr>
        </p:nvSpPr>
        <p:spPr>
          <a:xfrm>
            <a:off x="908893" y="-27384"/>
            <a:ext cx="11309449" cy="1580015"/>
          </a:xfrm>
          <a:solidFill>
            <a:srgbClr val="7143E5"/>
          </a:solidFill>
        </p:spPr>
        <p:txBody>
          <a:bodyPr vert="horz" lIns="63305" tIns="108000" rIns="63305" bIns="36000" rtlCol="0" anchor="ctr">
            <a:noAutofit/>
          </a:bodyPr>
          <a:lstStyle/>
          <a:p>
            <a:pPr algn="ctr">
              <a:lnSpc>
                <a:spcPct val="130000"/>
              </a:lnSpc>
              <a:spcBef>
                <a:spcPts val="600"/>
              </a:spcBef>
              <a:spcAft>
                <a:spcPts val="600"/>
              </a:spcAft>
            </a:pPr>
            <a:r>
              <a:rPr lang="ja-JP" altLang="en-US" sz="24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br>
              <a:rPr lang="ja-JP" altLang="en-US" dirty="0">
                <a:solidFill>
                  <a:schemeClr val="bg1"/>
                </a:solidFill>
                <a:latin typeface="メイリオ" panose="020B0604030504040204" pitchFamily="50" charset="-128"/>
                <a:ea typeface="メイリオ" panose="020B0604030504040204" pitchFamily="50" charset="-128"/>
              </a:rPr>
            </a:br>
            <a:r>
              <a:rPr lang="zh-TW" altLang="en-US" sz="4800" b="1" dirty="0">
                <a:solidFill>
                  <a:schemeClr val="bg1"/>
                </a:solidFill>
                <a:latin typeface="メイリオ" panose="020B0604030504040204" pitchFamily="50" charset="-128"/>
                <a:ea typeface="メイリオ" panose="020B0604030504040204" pitchFamily="50" charset="-128"/>
              </a:rPr>
              <a:t>実務者</a:t>
            </a:r>
            <a:r>
              <a:rPr lang="en-US" altLang="zh-TW" sz="4800" b="1" dirty="0">
                <a:solidFill>
                  <a:schemeClr val="bg1"/>
                </a:solidFill>
                <a:latin typeface="メイリオ" panose="020B0604030504040204" pitchFamily="50" charset="-128"/>
                <a:ea typeface="メイリオ" panose="020B0604030504040204" pitchFamily="50" charset="-128"/>
              </a:rPr>
              <a:t>web</a:t>
            </a:r>
            <a:r>
              <a:rPr lang="zh-TW" altLang="en-US" sz="4800" b="1" dirty="0">
                <a:solidFill>
                  <a:schemeClr val="bg1"/>
                </a:solidFill>
                <a:latin typeface="メイリオ" panose="020B0604030504040204" pitchFamily="50" charset="-128"/>
                <a:ea typeface="メイリオ" panose="020B0604030504040204" pitchFamily="50" charset="-128"/>
              </a:rPr>
              <a:t>講習会</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Tree>
    <p:extLst>
      <p:ext uri="{BB962C8B-B14F-4D97-AF65-F5344CB8AC3E}">
        <p14:creationId xmlns:p14="http://schemas.microsoft.com/office/powerpoint/2010/main" val="324010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839416" y="1902959"/>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7" name="吹き出し: 円形 16">
            <a:extLst>
              <a:ext uri="{FF2B5EF4-FFF2-40B4-BE49-F238E27FC236}">
                <a16:creationId xmlns:a16="http://schemas.microsoft.com/office/drawing/2014/main" id="{FA927809-1138-40BC-93F8-3FF4AFFF5329}"/>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
        <p:nvSpPr>
          <p:cNvPr id="16" name="正方形/長方形 15">
            <a:extLst>
              <a:ext uri="{FF2B5EF4-FFF2-40B4-BE49-F238E27FC236}">
                <a16:creationId xmlns:a16="http://schemas.microsoft.com/office/drawing/2014/main" id="{50E026E3-21CA-4444-9CCA-625D28E61522}"/>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質疑応答・今講習会のアンケート</a:t>
            </a:r>
            <a:endParaRPr lang="ja-JP" altLang="en-US" sz="3200" dirty="0"/>
          </a:p>
        </p:txBody>
      </p:sp>
    </p:spTree>
    <p:extLst>
      <p:ext uri="{BB962C8B-B14F-4D97-AF65-F5344CB8AC3E}">
        <p14:creationId xmlns:p14="http://schemas.microsoft.com/office/powerpoint/2010/main" val="23668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グループディスカッション</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ja-JP" altLang="en-US" sz="2000" b="1" dirty="0">
                <a:solidFill>
                  <a:srgbClr val="7030A0"/>
                </a:solidFill>
                <a:latin typeface="メイリオ" panose="020B0604030504040204" pitchFamily="50" charset="-128"/>
                <a:ea typeface="メイリオ" panose="020B0604030504040204" pitchFamily="50" charset="-128"/>
              </a:rPr>
              <a:t>グループディスカッション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479376" y="1936283"/>
            <a:ext cx="10873208" cy="372409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これまでの介護予防は人が集まって行われていましたが、今回の事業では自宅に訪問して介護予防を行なおうというものです。訪問して介護予防を行うことの強みと弱みについて考え、この事業にどう取り組むか、今回の参加された各地域のメンバーで話し合ってください。</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13475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グループディスカッション</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839416" y="1840924"/>
            <a:ext cx="10873208" cy="4362733"/>
          </a:xfrm>
          <a:prstGeom prst="rect">
            <a:avLst/>
          </a:prstGeom>
        </p:spPr>
        <p:txBody>
          <a:bodyPr wrap="square">
            <a:spAutoFit/>
          </a:bodyPr>
          <a:lstStyle/>
          <a:p>
            <a:pPr lvl="0">
              <a:lnSpc>
                <a:spcPct val="150000"/>
              </a:lnSpc>
            </a:pP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テーマ：</a:t>
            </a:r>
            <a:r>
              <a:rPr lang="ja-JP" altLang="en-US" sz="3600" b="1" dirty="0">
                <a:solidFill>
                  <a:srgbClr val="000000"/>
                </a:solidFill>
                <a:latin typeface="メイリオ" panose="020B0604030504040204" pitchFamily="50" charset="-128"/>
                <a:ea typeface="メイリオ" panose="020B0604030504040204" pitchFamily="50" charset="-128"/>
              </a:rPr>
              <a:t>ご近所サポーターによる</a:t>
            </a:r>
            <a:r>
              <a:rPr lang="ja-JP" altLang="en-US" sz="4000" b="1" dirty="0">
                <a:solidFill>
                  <a:srgbClr val="000000"/>
                </a:solidFill>
                <a:latin typeface="メイリオ" panose="020B0604030504040204" pitchFamily="50" charset="-128"/>
                <a:ea typeface="メイリオ" panose="020B0604030504040204" pitchFamily="50" charset="-128"/>
              </a:rPr>
              <a:t>訪問型介護予防</a:t>
            </a:r>
            <a:r>
              <a:rPr lang="en-US" altLang="ja-JP" sz="4000" b="1" dirty="0">
                <a:solidFill>
                  <a:srgbClr val="000000"/>
                </a:solidFill>
                <a:latin typeface="メイリオ" panose="020B0604030504040204" pitchFamily="50" charset="-128"/>
                <a:ea typeface="メイリオ" panose="020B0604030504040204" pitchFamily="50" charset="-128"/>
              </a:rPr>
              <a:t>					</a:t>
            </a:r>
            <a:r>
              <a:rPr lang="ja-JP" altLang="en-US" sz="4000" b="1" dirty="0">
                <a:solidFill>
                  <a:srgbClr val="000000"/>
                </a:solidFill>
                <a:latin typeface="メイリオ" panose="020B0604030504040204" pitchFamily="50" charset="-128"/>
                <a:ea typeface="メイリオ" panose="020B0604030504040204" pitchFamily="50" charset="-128"/>
              </a:rPr>
              <a:t>の強みと弱み</a:t>
            </a:r>
            <a:endParaRPr lang="ja-JP" altLang="en-US" sz="3600" b="1" dirty="0">
              <a:solidFill>
                <a:prstClr val="black"/>
              </a:solidFill>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　この事業にどのように取り組むか</a:t>
            </a:r>
            <a:endParaRPr kumimoji="0" lang="en-US" altLang="ja-JP"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時間　：</a:t>
            </a:r>
            <a:r>
              <a:rPr kumimoji="0" lang="en-US" altLang="ja-JP"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10</a:t>
            </a: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分間</a:t>
            </a:r>
            <a:endParaRPr kumimoji="0" lang="en-US" altLang="ja-JP"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発表　：各</a:t>
            </a:r>
            <a:r>
              <a:rPr kumimoji="0" lang="en-US" altLang="ja-JP"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分　（発表者を決めて下さい）</a:t>
            </a:r>
            <a:endParaRPr kumimoji="0" lang="en-US" altLang="ja-JP"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タイトル 1">
            <a:extLst>
              <a:ext uri="{FF2B5EF4-FFF2-40B4-BE49-F238E27FC236}">
                <a16:creationId xmlns:a16="http://schemas.microsoft.com/office/drawing/2014/main" id="{19B9683D-825B-4B63-8A2E-969EA398E52C}"/>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ja-JP" altLang="en-US" sz="2000" b="1" dirty="0">
                <a:solidFill>
                  <a:srgbClr val="7030A0"/>
                </a:solidFill>
                <a:latin typeface="メイリオ" panose="020B0604030504040204" pitchFamily="50" charset="-128"/>
                <a:ea typeface="メイリオ" panose="020B0604030504040204" pitchFamily="50" charset="-128"/>
              </a:rPr>
              <a:t>グループディスカッション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29006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19336" y="862382"/>
            <a:ext cx="12000656" cy="1677382"/>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≪テーマ≫</a:t>
            </a:r>
            <a:endParaRPr lang="en-US" altLang="ja-JP" sz="32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rgbClr val="000000"/>
                </a:solidFill>
                <a:latin typeface="メイリオ" panose="020B0604030504040204" pitchFamily="50" charset="-128"/>
                <a:ea typeface="メイリオ" panose="020B0604030504040204" pitchFamily="50" charset="-128"/>
              </a:rPr>
              <a:t>ご近所サポーターによる</a:t>
            </a:r>
            <a:r>
              <a:rPr lang="ja-JP" altLang="en-US" sz="4000" b="1" dirty="0">
                <a:solidFill>
                  <a:srgbClr val="000000"/>
                </a:solidFill>
                <a:latin typeface="メイリオ" panose="020B0604030504040204" pitchFamily="50" charset="-128"/>
                <a:ea typeface="メイリオ" panose="020B0604030504040204" pitchFamily="50" charset="-128"/>
              </a:rPr>
              <a:t>訪問型介護予防の強みと弱み</a:t>
            </a:r>
            <a:endParaRPr lang="ja-JP" altLang="en-US" sz="3600" b="1" dirty="0"/>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訪問型介護予防について考えてみよう（</a:t>
            </a:r>
            <a:r>
              <a:rPr lang="en-US" altLang="ja-JP" sz="4000" b="1" dirty="0">
                <a:solidFill>
                  <a:schemeClr val="bg1"/>
                </a:solidFill>
                <a:latin typeface="メイリオ" panose="020B0604030504040204" pitchFamily="50" charset="-128"/>
                <a:ea typeface="メイリオ" panose="020B0604030504040204" pitchFamily="50" charset="-128"/>
              </a:rPr>
              <a:t>GW</a:t>
            </a:r>
            <a:r>
              <a:rPr lang="ja-JP" altLang="en-US" sz="4000" b="1" dirty="0">
                <a:solidFill>
                  <a:schemeClr val="bg1"/>
                </a:solidFill>
                <a:latin typeface="メイリオ" panose="020B0604030504040204" pitchFamily="50" charset="-128"/>
                <a:ea typeface="メイリオ" panose="020B0604030504040204" pitchFamily="50" charset="-128"/>
              </a:rPr>
              <a:t>）</a:t>
            </a:r>
          </a:p>
        </p:txBody>
      </p:sp>
      <p:pic>
        <p:nvPicPr>
          <p:cNvPr id="16" name="Picture 6" descr="https://2.bp.blogspot.com/-gqxdojLWTgs/WhUiGDs5_hI/AAAAAAABIQI/vXJx0ArX1-4zeoSDEX56ewUta5M9DuEPgCLcBGAs/s800/kaigi_young_old_people.png">
            <a:extLst>
              <a:ext uri="{FF2B5EF4-FFF2-40B4-BE49-F238E27FC236}">
                <a16:creationId xmlns:a16="http://schemas.microsoft.com/office/drawing/2014/main" id="{2CF4384C-1E4F-4943-9170-C926B6166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4" y="2636915"/>
            <a:ext cx="2752788" cy="2905459"/>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131BAA35-2E09-4591-8614-1181D69FD724}"/>
              </a:ext>
            </a:extLst>
          </p:cNvPr>
          <p:cNvSpPr/>
          <p:nvPr/>
        </p:nvSpPr>
        <p:spPr>
          <a:xfrm>
            <a:off x="9048328" y="737320"/>
            <a:ext cx="3024336" cy="515526"/>
          </a:xfrm>
          <a:prstGeom prst="rect">
            <a:avLst/>
          </a:prstGeom>
        </p:spPr>
        <p:txBody>
          <a:bodyPr wrap="square">
            <a:spAutoFit/>
          </a:bodyPr>
          <a:lstStyle/>
          <a:p>
            <a:pPr>
              <a:lnSpc>
                <a:spcPct val="150000"/>
              </a:lnSpc>
            </a:pPr>
            <a:r>
              <a:rPr lang="ja-JP" altLang="en-US" sz="2000" dirty="0">
                <a:solidFill>
                  <a:srgbClr val="000000"/>
                </a:solidFill>
                <a:latin typeface="メイリオ" panose="020B0604030504040204" pitchFamily="50" charset="-128"/>
                <a:ea typeface="メイリオ" panose="020B0604030504040204" pitchFamily="50" charset="-128"/>
              </a:rPr>
              <a:t>（</a:t>
            </a:r>
            <a:r>
              <a:rPr lang="en-US" altLang="ja-JP" sz="2000" dirty="0">
                <a:solidFill>
                  <a:srgbClr val="000000"/>
                </a:solidFill>
                <a:latin typeface="メイリオ" panose="020B0604030504040204" pitchFamily="50" charset="-128"/>
                <a:ea typeface="メイリオ" panose="020B0604030504040204" pitchFamily="50" charset="-128"/>
              </a:rPr>
              <a:t>GW:</a:t>
            </a:r>
            <a:r>
              <a:rPr lang="ja-JP" altLang="en-US" sz="2000" dirty="0">
                <a:solidFill>
                  <a:srgbClr val="000000"/>
                </a:solidFill>
                <a:latin typeface="メイリオ" panose="020B0604030504040204" pitchFamily="50" charset="-128"/>
                <a:ea typeface="メイリオ" panose="020B0604030504040204" pitchFamily="50" charset="-128"/>
              </a:rPr>
              <a:t>グループワーク）</a:t>
            </a:r>
            <a:endParaRPr lang="ja-JP" altLang="en-US" sz="2000" dirty="0"/>
          </a:p>
        </p:txBody>
      </p:sp>
      <p:pic>
        <p:nvPicPr>
          <p:cNvPr id="9" name="Picture 6" descr="https://2.bp.blogspot.com/-gqxdojLWTgs/WhUiGDs5_hI/AAAAAAABIQI/vXJx0ArX1-4zeoSDEX56ewUta5M9DuEPgCLcBGAs/s800/kaigi_young_old_people.png">
            <a:extLst>
              <a:ext uri="{FF2B5EF4-FFF2-40B4-BE49-F238E27FC236}">
                <a16:creationId xmlns:a16="http://schemas.microsoft.com/office/drawing/2014/main" id="{799B7876-94D4-4D9A-B6A1-385245494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467" y="2636914"/>
            <a:ext cx="2752788" cy="2905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2.bp.blogspot.com/-gqxdojLWTgs/WhUiGDs5_hI/AAAAAAABIQI/vXJx0ArX1-4zeoSDEX56ewUta5M9DuEPgCLcBGAs/s800/kaigi_young_old_people.png">
            <a:extLst>
              <a:ext uri="{FF2B5EF4-FFF2-40B4-BE49-F238E27FC236}">
                <a16:creationId xmlns:a16="http://schemas.microsoft.com/office/drawing/2014/main" id="{38F4867F-5F76-4BBE-824C-7CD41E8C3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410" y="2636913"/>
            <a:ext cx="2752788" cy="2905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2.bp.blogspot.com/-gqxdojLWTgs/WhUiGDs5_hI/AAAAAAABIQI/vXJx0ArX1-4zeoSDEX56ewUta5M9DuEPgCLcBGAs/s800/kaigi_young_old_people.png">
            <a:extLst>
              <a:ext uri="{FF2B5EF4-FFF2-40B4-BE49-F238E27FC236}">
                <a16:creationId xmlns:a16="http://schemas.microsoft.com/office/drawing/2014/main" id="{7957985F-0D96-4E14-9D56-7E1F824C8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352" y="2636912"/>
            <a:ext cx="2752788" cy="2905459"/>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B7D1074F-9B08-4098-83B4-F054A746B0D3}"/>
              </a:ext>
            </a:extLst>
          </p:cNvPr>
          <p:cNvSpPr/>
          <p:nvPr/>
        </p:nvSpPr>
        <p:spPr>
          <a:xfrm>
            <a:off x="353629" y="5533528"/>
            <a:ext cx="2055017" cy="515526"/>
          </a:xfrm>
          <a:prstGeom prst="rect">
            <a:avLst/>
          </a:prstGeom>
        </p:spPr>
        <p:txBody>
          <a:bodyPr wrap="square">
            <a:spAutoFit/>
          </a:bodyPr>
          <a:lstStyle/>
          <a:p>
            <a:pPr lvl="0">
              <a:lnSpc>
                <a:spcPct val="150000"/>
              </a:lnSpc>
              <a:defRPr/>
            </a:pPr>
            <a:r>
              <a:rPr lang="ja-JP" altLang="en-US" sz="2000" b="1" dirty="0">
                <a:solidFill>
                  <a:srgbClr val="000000"/>
                </a:solidFill>
                <a:latin typeface="メイリオ" panose="020B0604030504040204" pitchFamily="50" charset="-128"/>
                <a:ea typeface="メイリオ" panose="020B0604030504040204" pitchFamily="50" charset="-128"/>
              </a:rPr>
              <a:t>埼玉県小鹿野町　</a:t>
            </a:r>
            <a:endParaRPr lang="en-US" altLang="ja-JP" sz="2000" b="1" dirty="0">
              <a:solidFill>
                <a:srgbClr val="00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A85382A5-6BAB-4DA5-83F7-460B03AEFE6A}"/>
              </a:ext>
            </a:extLst>
          </p:cNvPr>
          <p:cNvSpPr/>
          <p:nvPr/>
        </p:nvSpPr>
        <p:spPr>
          <a:xfrm>
            <a:off x="3292878" y="5533528"/>
            <a:ext cx="2821391" cy="515526"/>
          </a:xfrm>
          <a:prstGeom prst="rect">
            <a:avLst/>
          </a:prstGeom>
        </p:spPr>
        <p:txBody>
          <a:bodyPr wrap="square">
            <a:spAutoFit/>
          </a:bodyPr>
          <a:lstStyle/>
          <a:p>
            <a:pPr>
              <a:lnSpc>
                <a:spcPct val="150000"/>
              </a:lnSpc>
              <a:defRPr/>
            </a:pPr>
            <a:r>
              <a:rPr lang="ja-JP" altLang="en-US" sz="2000" b="1" dirty="0">
                <a:solidFill>
                  <a:srgbClr val="000000"/>
                </a:solidFill>
                <a:latin typeface="メイリオ" panose="020B0604030504040204" pitchFamily="50" charset="-128"/>
                <a:ea typeface="メイリオ" panose="020B0604030504040204" pitchFamily="50" charset="-128"/>
              </a:rPr>
              <a:t>静岡県浜松市天竜区</a:t>
            </a:r>
            <a:endParaRPr lang="ja-JP" altLang="en-US" sz="2000" b="1" dirty="0"/>
          </a:p>
        </p:txBody>
      </p:sp>
      <p:sp>
        <p:nvSpPr>
          <p:cNvPr id="19" name="正方形/長方形 18">
            <a:extLst>
              <a:ext uri="{FF2B5EF4-FFF2-40B4-BE49-F238E27FC236}">
                <a16:creationId xmlns:a16="http://schemas.microsoft.com/office/drawing/2014/main" id="{06C4916A-97E1-4B61-AC58-8EE77534393B}"/>
              </a:ext>
            </a:extLst>
          </p:cNvPr>
          <p:cNvSpPr/>
          <p:nvPr/>
        </p:nvSpPr>
        <p:spPr>
          <a:xfrm>
            <a:off x="9829847" y="5533528"/>
            <a:ext cx="1882777" cy="515526"/>
          </a:xfrm>
          <a:prstGeom prst="rect">
            <a:avLst/>
          </a:prstGeom>
        </p:spPr>
        <p:txBody>
          <a:bodyPr wrap="square">
            <a:spAutoFit/>
          </a:bodyPr>
          <a:lstStyle/>
          <a:p>
            <a:pPr>
              <a:lnSpc>
                <a:spcPct val="150000"/>
              </a:lnSpc>
              <a:defRPr/>
            </a:pPr>
            <a:r>
              <a:rPr lang="ja-JP" altLang="en-US" sz="2000" b="1" dirty="0">
                <a:solidFill>
                  <a:srgbClr val="000000"/>
                </a:solidFill>
                <a:latin typeface="メイリオ" panose="020B0604030504040204" pitchFamily="50" charset="-128"/>
                <a:ea typeface="メイリオ" panose="020B0604030504040204" pitchFamily="50" charset="-128"/>
              </a:rPr>
              <a:t>鳥取県日南町</a:t>
            </a:r>
            <a:endParaRPr lang="ja-JP" altLang="en-US" sz="2000" b="1" dirty="0"/>
          </a:p>
        </p:txBody>
      </p:sp>
      <p:sp>
        <p:nvSpPr>
          <p:cNvPr id="20" name="正方形/長方形 19">
            <a:extLst>
              <a:ext uri="{FF2B5EF4-FFF2-40B4-BE49-F238E27FC236}">
                <a16:creationId xmlns:a16="http://schemas.microsoft.com/office/drawing/2014/main" id="{35F0E725-A4A9-42EC-B293-D6B12D9DF3E1}"/>
              </a:ext>
            </a:extLst>
          </p:cNvPr>
          <p:cNvSpPr/>
          <p:nvPr/>
        </p:nvSpPr>
        <p:spPr>
          <a:xfrm>
            <a:off x="6733503" y="5533528"/>
            <a:ext cx="1882777" cy="515526"/>
          </a:xfrm>
          <a:prstGeom prst="rect">
            <a:avLst/>
          </a:prstGeom>
        </p:spPr>
        <p:txBody>
          <a:bodyPr wrap="square">
            <a:spAutoFit/>
          </a:bodyPr>
          <a:lstStyle/>
          <a:p>
            <a:pPr>
              <a:lnSpc>
                <a:spcPct val="150000"/>
              </a:lnSpc>
              <a:defRPr/>
            </a:pPr>
            <a:r>
              <a:rPr lang="ja-JP" altLang="en-US" sz="2000" b="1" dirty="0">
                <a:solidFill>
                  <a:srgbClr val="000000"/>
                </a:solidFill>
                <a:latin typeface="メイリオ" panose="020B0604030504040204" pitchFamily="50" charset="-128"/>
                <a:ea typeface="メイリオ" panose="020B0604030504040204" pitchFamily="50" charset="-128"/>
              </a:rPr>
              <a:t>岐阜県郡上市</a:t>
            </a:r>
            <a:endParaRPr lang="en-US" altLang="ja-JP" sz="20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755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441275" y="1052736"/>
            <a:ext cx="11089232" cy="3046988"/>
          </a:xfrm>
          <a:prstGeom prst="rect">
            <a:avLst/>
          </a:prstGeom>
        </p:spPr>
        <p:txBody>
          <a:bodyPr wrap="square">
            <a:spAutoFit/>
          </a:bodyPr>
          <a:lstStyle/>
          <a:p>
            <a:r>
              <a:rPr lang="ja-JP" altLang="en-US" sz="2800" dirty="0">
                <a:solidFill>
                  <a:srgbClr val="000000"/>
                </a:solidFill>
                <a:latin typeface="メイリオ" panose="020B0604030504040204" pitchFamily="50" charset="-128"/>
                <a:ea typeface="メイリオ" panose="020B0604030504040204" pitchFamily="50" charset="-128"/>
              </a:rPr>
              <a:t>ご近所サポーターによる</a:t>
            </a:r>
            <a:r>
              <a:rPr lang="ja-JP" altLang="en-US" sz="3200" dirty="0">
                <a:solidFill>
                  <a:srgbClr val="000000"/>
                </a:solidFill>
                <a:latin typeface="メイリオ" panose="020B0604030504040204" pitchFamily="50" charset="-128"/>
                <a:ea typeface="メイリオ" panose="020B0604030504040204" pitchFamily="50" charset="-128"/>
              </a:rPr>
              <a:t>訪問型介護予防の</a:t>
            </a:r>
            <a:r>
              <a:rPr lang="ja-JP" altLang="en-US" sz="3200" b="1" dirty="0">
                <a:solidFill>
                  <a:srgbClr val="C00000"/>
                </a:solidFill>
                <a:latin typeface="メイリオ" panose="020B0604030504040204" pitchFamily="50" charset="-128"/>
                <a:ea typeface="メイリオ" panose="020B0604030504040204" pitchFamily="50" charset="-128"/>
              </a:rPr>
              <a:t>強み</a:t>
            </a:r>
            <a:endParaRPr lang="en-US" altLang="ja-JP" sz="3200" b="1" dirty="0">
              <a:solidFill>
                <a:srgbClr val="C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（例）</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・個別の対応ができる</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・安否確認にもつながる</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2800" dirty="0"/>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訪問型介護予防について考えてみよう（</a:t>
            </a:r>
            <a:r>
              <a:rPr lang="en-US" altLang="ja-JP" sz="4000" b="1" dirty="0">
                <a:solidFill>
                  <a:schemeClr val="bg1"/>
                </a:solidFill>
                <a:latin typeface="メイリオ" panose="020B0604030504040204" pitchFamily="50" charset="-128"/>
                <a:ea typeface="メイリオ" panose="020B0604030504040204" pitchFamily="50" charset="-128"/>
              </a:rPr>
              <a:t>GW</a:t>
            </a:r>
            <a:r>
              <a:rPr lang="ja-JP" altLang="en-US" sz="4000" b="1" dirty="0">
                <a:solidFill>
                  <a:schemeClr val="bg1"/>
                </a:solidFill>
                <a:latin typeface="メイリオ" panose="020B0604030504040204" pitchFamily="50" charset="-128"/>
                <a:ea typeface="メイリオ" panose="020B0604030504040204" pitchFamily="50" charset="-128"/>
              </a:rPr>
              <a:t>）</a:t>
            </a:r>
          </a:p>
        </p:txBody>
      </p:sp>
      <p:pic>
        <p:nvPicPr>
          <p:cNvPr id="16" name="Picture 6" descr="https://2.bp.blogspot.com/-gqxdojLWTgs/WhUiGDs5_hI/AAAAAAABIQI/vXJx0ArX1-4zeoSDEX56ewUta5M9DuEPgCLcBGAs/s800/kaigi_young_old_people.png">
            <a:extLst>
              <a:ext uri="{FF2B5EF4-FFF2-40B4-BE49-F238E27FC236}">
                <a16:creationId xmlns:a16="http://schemas.microsoft.com/office/drawing/2014/main" id="{2CF4384C-1E4F-4943-9170-C926B61661B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54618" y="4999092"/>
            <a:ext cx="163738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4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441275" y="1052736"/>
            <a:ext cx="11089232" cy="3046988"/>
          </a:xfrm>
          <a:prstGeom prst="rect">
            <a:avLst/>
          </a:prstGeom>
        </p:spPr>
        <p:txBody>
          <a:bodyPr wrap="square">
            <a:spAutoFit/>
          </a:bodyPr>
          <a:lstStyle/>
          <a:p>
            <a:r>
              <a:rPr lang="ja-JP" altLang="en-US" sz="2800" dirty="0">
                <a:solidFill>
                  <a:srgbClr val="000000"/>
                </a:solidFill>
                <a:latin typeface="メイリオ" panose="020B0604030504040204" pitchFamily="50" charset="-128"/>
                <a:ea typeface="メイリオ" panose="020B0604030504040204" pitchFamily="50" charset="-128"/>
              </a:rPr>
              <a:t>ご近所サポーターによる</a:t>
            </a:r>
            <a:r>
              <a:rPr lang="ja-JP" altLang="en-US" sz="3200" dirty="0">
                <a:solidFill>
                  <a:srgbClr val="000000"/>
                </a:solidFill>
                <a:latin typeface="メイリオ" panose="020B0604030504040204" pitchFamily="50" charset="-128"/>
                <a:ea typeface="メイリオ" panose="020B0604030504040204" pitchFamily="50" charset="-128"/>
              </a:rPr>
              <a:t>訪問型介護予防の</a:t>
            </a:r>
            <a:r>
              <a:rPr lang="ja-JP" altLang="en-US" sz="3200" b="1" dirty="0">
                <a:solidFill>
                  <a:srgbClr val="0070C0"/>
                </a:solidFill>
                <a:latin typeface="メイリオ" panose="020B0604030504040204" pitchFamily="50" charset="-128"/>
                <a:ea typeface="メイリオ" panose="020B0604030504040204" pitchFamily="50" charset="-128"/>
              </a:rPr>
              <a:t>弱み</a:t>
            </a:r>
            <a:endParaRPr lang="en-US" altLang="ja-JP" sz="3200" b="1" dirty="0">
              <a:solidFill>
                <a:srgbClr val="0070C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（例）</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・サポーターの力量の個人差</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・プライバシー</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2800" dirty="0"/>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訪問型介護予防について考えてみよう（</a:t>
            </a:r>
            <a:r>
              <a:rPr lang="en-US" altLang="ja-JP" sz="4000" b="1" dirty="0">
                <a:solidFill>
                  <a:schemeClr val="bg1"/>
                </a:solidFill>
                <a:latin typeface="メイリオ" panose="020B0604030504040204" pitchFamily="50" charset="-128"/>
                <a:ea typeface="メイリオ" panose="020B0604030504040204" pitchFamily="50" charset="-128"/>
              </a:rPr>
              <a:t>GW</a:t>
            </a:r>
            <a:r>
              <a:rPr lang="ja-JP" altLang="en-US" sz="4000" b="1" dirty="0">
                <a:solidFill>
                  <a:schemeClr val="bg1"/>
                </a:solidFill>
                <a:latin typeface="メイリオ" panose="020B0604030504040204" pitchFamily="50" charset="-128"/>
                <a:ea typeface="メイリオ" panose="020B0604030504040204" pitchFamily="50" charset="-128"/>
              </a:rPr>
              <a:t>）</a:t>
            </a:r>
          </a:p>
        </p:txBody>
      </p:sp>
      <p:pic>
        <p:nvPicPr>
          <p:cNvPr id="16" name="Picture 6" descr="https://2.bp.blogspot.com/-gqxdojLWTgs/WhUiGDs5_hI/AAAAAAABIQI/vXJx0ArX1-4zeoSDEX56ewUta5M9DuEPgCLcBGAs/s800/kaigi_young_old_people.png">
            <a:extLst>
              <a:ext uri="{FF2B5EF4-FFF2-40B4-BE49-F238E27FC236}">
                <a16:creationId xmlns:a16="http://schemas.microsoft.com/office/drawing/2014/main" id="{2CF4384C-1E4F-4943-9170-C926B61661B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54618" y="4999092"/>
            <a:ext cx="163738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9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各グループの発表（各グループ</a:t>
            </a:r>
            <a:r>
              <a:rPr lang="en-US" altLang="ja-JP" b="1" dirty="0">
                <a:solidFill>
                  <a:srgbClr val="7030A0"/>
                </a:solidFill>
                <a:latin typeface="メイリオ" panose="020B0604030504040204" pitchFamily="50" charset="-128"/>
                <a:ea typeface="メイリオ" panose="020B0604030504040204" pitchFamily="50" charset="-128"/>
              </a:rPr>
              <a:t>2</a:t>
            </a:r>
            <a:r>
              <a:rPr lang="ja-JP" altLang="en-US" b="1" dirty="0">
                <a:solidFill>
                  <a:srgbClr val="7030A0"/>
                </a:solidFill>
                <a:latin typeface="メイリオ" panose="020B0604030504040204" pitchFamily="50" charset="-128"/>
                <a:ea typeface="メイリオ" panose="020B0604030504040204" pitchFamily="50" charset="-128"/>
              </a:rPr>
              <a:t>分）</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a:extLst>
              <a:ext uri="{FF2B5EF4-FFF2-40B4-BE49-F238E27FC236}">
                <a16:creationId xmlns:a16="http://schemas.microsoft.com/office/drawing/2014/main" id="{94383E04-0794-4478-A6CD-310FEFC98A4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ja-JP" altLang="en-US" sz="2000" b="1" dirty="0">
                <a:solidFill>
                  <a:srgbClr val="7030A0"/>
                </a:solidFill>
                <a:latin typeface="メイリオ" panose="020B0604030504040204" pitchFamily="50" charset="-128"/>
                <a:ea typeface="メイリオ" panose="020B0604030504040204" pitchFamily="50" charset="-128"/>
              </a:rPr>
              <a:t>グループディスカッション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sp>
        <p:nvSpPr>
          <p:cNvPr id="13" name="正方形/長方形 12">
            <a:extLst>
              <a:ext uri="{FF2B5EF4-FFF2-40B4-BE49-F238E27FC236}">
                <a16:creationId xmlns:a16="http://schemas.microsoft.com/office/drawing/2014/main" id="{C6E74FAB-4DF3-44C3-9683-4F6B88735A57}"/>
              </a:ext>
            </a:extLst>
          </p:cNvPr>
          <p:cNvSpPr/>
          <p:nvPr/>
        </p:nvSpPr>
        <p:spPr>
          <a:xfrm>
            <a:off x="551384" y="1844824"/>
            <a:ext cx="11089232" cy="3847207"/>
          </a:xfrm>
          <a:prstGeom prst="rect">
            <a:avLst/>
          </a:prstGeom>
        </p:spPr>
        <p:txBody>
          <a:bodyPr wrap="square">
            <a:spAutoFit/>
          </a:bodyPr>
          <a:lstStyle/>
          <a:p>
            <a:r>
              <a:rPr lang="ja-JP" altLang="en-US" sz="3200" dirty="0">
                <a:solidFill>
                  <a:srgbClr val="000000"/>
                </a:solidFill>
                <a:latin typeface="メイリオ" panose="020B0604030504040204" pitchFamily="50" charset="-128"/>
                <a:ea typeface="メイリオ" panose="020B0604030504040204" pitchFamily="50" charset="-128"/>
              </a:rPr>
              <a:t>訪問型介護予防の</a:t>
            </a:r>
            <a:r>
              <a:rPr lang="ja-JP" altLang="en-US" sz="3200" b="1" dirty="0">
                <a:solidFill>
                  <a:srgbClr val="C00000"/>
                </a:solidFill>
                <a:latin typeface="メイリオ" panose="020B0604030504040204" pitchFamily="50" charset="-128"/>
                <a:ea typeface="メイリオ" panose="020B0604030504040204" pitchFamily="50" charset="-128"/>
              </a:rPr>
              <a:t>強み</a:t>
            </a:r>
            <a:endParaRPr lang="en-US" altLang="ja-JP" sz="3200" b="1" dirty="0">
              <a:solidFill>
                <a:srgbClr val="C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en-US" altLang="ja-JP" sz="3200" dirty="0">
              <a:solidFill>
                <a:srgbClr val="000000"/>
              </a:solidFill>
              <a:latin typeface="メイリオ" panose="020B0604030504040204" pitchFamily="50" charset="-128"/>
              <a:ea typeface="メイリオ" panose="020B0604030504040204" pitchFamily="50" charset="-128"/>
            </a:endParaRPr>
          </a:p>
          <a:p>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訪問型介護予防の</a:t>
            </a:r>
            <a:r>
              <a:rPr lang="ja-JP" altLang="en-US" sz="3200" b="1" dirty="0">
                <a:solidFill>
                  <a:srgbClr val="0070C0"/>
                </a:solidFill>
                <a:latin typeface="メイリオ" panose="020B0604030504040204" pitchFamily="50" charset="-128"/>
                <a:ea typeface="メイリオ" panose="020B0604030504040204" pitchFamily="50" charset="-128"/>
              </a:rPr>
              <a:t>弱み</a:t>
            </a:r>
            <a:endParaRPr lang="en-US" altLang="ja-JP" sz="2800" dirty="0">
              <a:solidFill>
                <a:srgbClr val="000000"/>
              </a:solidFill>
              <a:latin typeface="メイリオ" panose="020B0604030504040204" pitchFamily="50" charset="-128"/>
              <a:ea typeface="メイリオ" panose="020B0604030504040204" pitchFamily="50" charset="-128"/>
            </a:endParaRPr>
          </a:p>
          <a:p>
            <a:r>
              <a:rPr lang="ja-JP" altLang="en-US" sz="2800" dirty="0">
                <a:solidFill>
                  <a:srgbClr val="000000"/>
                </a:solidFill>
                <a:latin typeface="メイリオ" panose="020B0604030504040204" pitchFamily="50" charset="-128"/>
                <a:ea typeface="メイリオ" panose="020B0604030504040204" pitchFamily="50" charset="-128"/>
              </a:rPr>
              <a:t>・</a:t>
            </a:r>
            <a:endParaRPr lang="en-US" altLang="ja-JP" sz="2800" dirty="0">
              <a:solidFill>
                <a:srgbClr val="000000"/>
              </a:solidFill>
              <a:latin typeface="メイリオ" panose="020B0604030504040204" pitchFamily="50" charset="-128"/>
              <a:ea typeface="メイリオ" panose="020B0604030504040204" pitchFamily="50" charset="-128"/>
            </a:endParaRPr>
          </a:p>
          <a:p>
            <a:r>
              <a:rPr lang="ja-JP" altLang="en-US" sz="2800" dirty="0">
                <a:solidFill>
                  <a:srgbClr val="000000"/>
                </a:solidFill>
                <a:latin typeface="メイリオ" panose="020B0604030504040204" pitchFamily="50" charset="-128"/>
                <a:ea typeface="メイリオ" panose="020B0604030504040204" pitchFamily="50" charset="-128"/>
              </a:rPr>
              <a:t>・</a:t>
            </a:r>
            <a:endParaRPr lang="en-US" altLang="ja-JP" sz="2800" dirty="0">
              <a:solidFill>
                <a:srgbClr val="000000"/>
              </a:solidFill>
              <a:latin typeface="メイリオ" panose="020B0604030504040204" pitchFamily="50" charset="-128"/>
              <a:ea typeface="メイリオ" panose="020B0604030504040204" pitchFamily="50" charset="-128"/>
            </a:endParaRPr>
          </a:p>
          <a:p>
            <a:endParaRPr lang="en-US" altLang="ja-JP" sz="28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40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839416" y="2723922"/>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7" name="吹き出し: 円形 16">
            <a:extLst>
              <a:ext uri="{FF2B5EF4-FFF2-40B4-BE49-F238E27FC236}">
                <a16:creationId xmlns:a16="http://schemas.microsoft.com/office/drawing/2014/main" id="{86701F30-676E-4367-ABE5-0F6E47851E04}"/>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
        <p:nvSpPr>
          <p:cNvPr id="18" name="正方形/長方形 17">
            <a:extLst>
              <a:ext uri="{FF2B5EF4-FFF2-40B4-BE49-F238E27FC236}">
                <a16:creationId xmlns:a16="http://schemas.microsoft.com/office/drawing/2014/main" id="{BD96447D-3CA9-4386-B3E9-1D98182AF0F9}"/>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質疑応答・今講習会のアンケート</a:t>
            </a:r>
            <a:endParaRPr lang="ja-JP" altLang="en-US" sz="3200" dirty="0"/>
          </a:p>
        </p:txBody>
      </p:sp>
    </p:spTree>
    <p:extLst>
      <p:ext uri="{BB962C8B-B14F-4D97-AF65-F5344CB8AC3E}">
        <p14:creationId xmlns:p14="http://schemas.microsoft.com/office/powerpoint/2010/main" val="333930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28089" y="116632"/>
            <a:ext cx="2236510" cy="658642"/>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検討委員会</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744072" y="1338077"/>
            <a:ext cx="1826141" cy="658642"/>
          </a:xfrm>
          <a:prstGeom prst="rect">
            <a:avLst/>
          </a:prstGeom>
          <a:noFill/>
          <a:ln w="50800" cmpd="sng">
            <a:solidFill>
              <a:schemeClr val="tx1"/>
            </a:solidFill>
          </a:ln>
        </p:spPr>
        <p:txBody>
          <a:bodyPr wrap="non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連携団体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6744072" y="2161428"/>
            <a:ext cx="2236510" cy="658642"/>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実行委員会</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6744072" y="4100222"/>
            <a:ext cx="4698722" cy="658642"/>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ご近所サポーター講習会</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95369" y="3091824"/>
            <a:ext cx="3524939" cy="658642"/>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実務者</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講習会</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73332" y="852667"/>
            <a:ext cx="5878532"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分野別研修プログラムの作成</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ご近所サポーター講習会運営ﾏﾆｭｱﾙの作成</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訪問支援マニュアル（住民用）の作成</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実務者</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講習会プログラムの作成</a:t>
            </a:r>
          </a:p>
        </p:txBody>
      </p:sp>
      <p:sp>
        <p:nvSpPr>
          <p:cNvPr id="11" name="テキスト ボックス 10"/>
          <p:cNvSpPr txBox="1"/>
          <p:nvPr/>
        </p:nvSpPr>
        <p:spPr>
          <a:xfrm>
            <a:off x="6739278" y="2886035"/>
            <a:ext cx="541686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実務者</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講習会の受講</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ご近所サポーター講習会の計画と実施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40612" y="3837371"/>
            <a:ext cx="587853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分野別研修プログラムの伝達</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ご近所サポーター講習会運営ﾏﾆｭｱﾙの伝達</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訪問支援マニュアル（住民用）の伝達</a:t>
            </a:r>
          </a:p>
        </p:txBody>
      </p:sp>
      <p:sp>
        <p:nvSpPr>
          <p:cNvPr id="13" name="テキスト ボックス 12"/>
          <p:cNvSpPr txBox="1"/>
          <p:nvPr/>
        </p:nvSpPr>
        <p:spPr>
          <a:xfrm>
            <a:off x="6739278" y="4830251"/>
            <a:ext cx="541686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分野別研修プログラムの実施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訪問支援マニュアル（住民用）の伝達</a:t>
            </a:r>
          </a:p>
        </p:txBody>
      </p:sp>
      <p:sp>
        <p:nvSpPr>
          <p:cNvPr id="15" name="下矢印 14"/>
          <p:cNvSpPr/>
          <p:nvPr/>
        </p:nvSpPr>
        <p:spPr>
          <a:xfrm>
            <a:off x="1417778" y="2356476"/>
            <a:ext cx="1080119" cy="6160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右矢印 15"/>
          <p:cNvSpPr/>
          <p:nvPr/>
        </p:nvSpPr>
        <p:spPr>
          <a:xfrm rot="20736130">
            <a:off x="4194328" y="3015987"/>
            <a:ext cx="2516601" cy="4618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7189054" y="5760303"/>
            <a:ext cx="1211203" cy="2956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下矢印 18"/>
          <p:cNvSpPr/>
          <p:nvPr/>
        </p:nvSpPr>
        <p:spPr>
          <a:xfrm>
            <a:off x="7189053" y="3668174"/>
            <a:ext cx="1211203" cy="2956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p:cNvSpPr txBox="1"/>
          <p:nvPr/>
        </p:nvSpPr>
        <p:spPr>
          <a:xfrm>
            <a:off x="6744072" y="6134431"/>
            <a:ext cx="4698722" cy="658642"/>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ご近所サポーターの活動</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四角形: 角を丸くする 6">
            <a:extLst>
              <a:ext uri="{FF2B5EF4-FFF2-40B4-BE49-F238E27FC236}">
                <a16:creationId xmlns:a16="http://schemas.microsoft.com/office/drawing/2014/main" id="{73F31E15-EA49-49EE-B824-ABABCD09BCED}"/>
              </a:ext>
            </a:extLst>
          </p:cNvPr>
          <p:cNvSpPr/>
          <p:nvPr/>
        </p:nvSpPr>
        <p:spPr>
          <a:xfrm>
            <a:off x="6613988" y="4005064"/>
            <a:ext cx="5530684" cy="1666600"/>
          </a:xfrm>
          <a:prstGeom prst="roundRect">
            <a:avLst>
              <a:gd name="adj" fmla="val 12278"/>
            </a:avLst>
          </a:prstGeom>
          <a:solidFill>
            <a:srgbClr val="BB0BF9">
              <a:alpha val="1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3B9C802-A918-4B27-AC40-1C3FE92B4E45}"/>
              </a:ext>
            </a:extLst>
          </p:cNvPr>
          <p:cNvSpPr/>
          <p:nvPr/>
        </p:nvSpPr>
        <p:spPr>
          <a:xfrm>
            <a:off x="68200" y="3020629"/>
            <a:ext cx="6099808" cy="2017071"/>
          </a:xfrm>
          <a:prstGeom prst="roundRect">
            <a:avLst>
              <a:gd name="adj" fmla="val 7772"/>
            </a:avLst>
          </a:prstGeom>
          <a:solidFill>
            <a:srgbClr val="FFFF00">
              <a:alpha val="19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吹き出し: 角を丸めた四角形 1">
            <a:extLst>
              <a:ext uri="{FF2B5EF4-FFF2-40B4-BE49-F238E27FC236}">
                <a16:creationId xmlns:a16="http://schemas.microsoft.com/office/drawing/2014/main" id="{813E120D-16CD-4F24-AD34-6E37E94CCD2A}"/>
              </a:ext>
            </a:extLst>
          </p:cNvPr>
          <p:cNvSpPr/>
          <p:nvPr/>
        </p:nvSpPr>
        <p:spPr>
          <a:xfrm>
            <a:off x="599310" y="5752262"/>
            <a:ext cx="2118672" cy="617199"/>
          </a:xfrm>
          <a:prstGeom prst="wedgeRoundRectCallout">
            <a:avLst>
              <a:gd name="adj1" fmla="val 27562"/>
              <a:gd name="adj2" fmla="val -157957"/>
              <a:gd name="adj3" fmla="val 16667"/>
            </a:avLst>
          </a:prstGeom>
          <a:solidFill>
            <a:srgbClr val="FFFFCF"/>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noAutofit/>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現在ここです</a:t>
            </a:r>
          </a:p>
        </p:txBody>
      </p:sp>
      <p:sp>
        <p:nvSpPr>
          <p:cNvPr id="21" name="吹き出し: 角を丸めた四角形 20">
            <a:extLst>
              <a:ext uri="{FF2B5EF4-FFF2-40B4-BE49-F238E27FC236}">
                <a16:creationId xmlns:a16="http://schemas.microsoft.com/office/drawing/2014/main" id="{A94EF289-2292-4F82-A2DC-41B72A15B4BA}"/>
              </a:ext>
            </a:extLst>
          </p:cNvPr>
          <p:cNvSpPr/>
          <p:nvPr/>
        </p:nvSpPr>
        <p:spPr>
          <a:xfrm>
            <a:off x="4295800" y="5760303"/>
            <a:ext cx="2118672" cy="930552"/>
          </a:xfrm>
          <a:prstGeom prst="wedgeRoundRectCallout">
            <a:avLst>
              <a:gd name="adj1" fmla="val 55920"/>
              <a:gd name="adj2" fmla="val -92982"/>
              <a:gd name="adj3" fmla="val 16667"/>
            </a:avLst>
          </a:prstGeom>
          <a:solidFill>
            <a:srgbClr val="F1CEFE"/>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noAutofit/>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各地域で行う</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dirty="0" err="1">
                <a:solidFill>
                  <a:schemeClr val="tx1"/>
                </a:solidFill>
                <a:latin typeface="メイリオ" panose="020B0604030504040204" pitchFamily="50" charset="-128"/>
                <a:ea typeface="メイリオ" panose="020B0604030504040204" pitchFamily="50" charset="-128"/>
              </a:rPr>
              <a:t>のは</a:t>
            </a:r>
            <a:r>
              <a:rPr kumimoji="1" lang="ja-JP" altLang="en-US" sz="2400" b="1" dirty="0">
                <a:solidFill>
                  <a:schemeClr val="tx1"/>
                </a:solidFill>
                <a:latin typeface="メイリオ" panose="020B0604030504040204" pitchFamily="50" charset="-128"/>
                <a:ea typeface="メイリオ" panose="020B0604030504040204" pitchFamily="50" charset="-128"/>
              </a:rPr>
              <a:t>ここです</a:t>
            </a:r>
          </a:p>
        </p:txBody>
      </p:sp>
    </p:spTree>
    <p:extLst>
      <p:ext uri="{BB962C8B-B14F-4D97-AF65-F5344CB8AC3E}">
        <p14:creationId xmlns:p14="http://schemas.microsoft.com/office/powerpoint/2010/main" val="33429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ご近所サポーター講習会について</a:t>
            </a:r>
          </a:p>
        </p:txBody>
      </p:sp>
      <p:pic>
        <p:nvPicPr>
          <p:cNvPr id="3" name="図 2">
            <a:extLst>
              <a:ext uri="{FF2B5EF4-FFF2-40B4-BE49-F238E27FC236}">
                <a16:creationId xmlns:a16="http://schemas.microsoft.com/office/drawing/2014/main" id="{DC5AAFFA-3004-448B-818D-480569E322EE}"/>
              </a:ext>
            </a:extLst>
          </p:cNvPr>
          <p:cNvPicPr>
            <a:picLocks noChangeAspect="1"/>
          </p:cNvPicPr>
          <p:nvPr/>
        </p:nvPicPr>
        <p:blipFill rotWithShape="1">
          <a:blip r:embed="rId4"/>
          <a:srcRect l="22807" t="46778" r="20756" b="15423"/>
          <a:stretch/>
        </p:blipFill>
        <p:spPr>
          <a:xfrm>
            <a:off x="82014" y="1268760"/>
            <a:ext cx="12097320" cy="5063752"/>
          </a:xfrm>
          <a:prstGeom prst="rect">
            <a:avLst/>
          </a:prstGeom>
        </p:spPr>
      </p:pic>
      <p:sp>
        <p:nvSpPr>
          <p:cNvPr id="8" name="正方形/長方形 7">
            <a:extLst>
              <a:ext uri="{FF2B5EF4-FFF2-40B4-BE49-F238E27FC236}">
                <a16:creationId xmlns:a16="http://schemas.microsoft.com/office/drawing/2014/main" id="{A98E45FF-D310-498C-ACF3-C9312D2F4D97}"/>
              </a:ext>
            </a:extLst>
          </p:cNvPr>
          <p:cNvSpPr/>
          <p:nvPr/>
        </p:nvSpPr>
        <p:spPr>
          <a:xfrm>
            <a:off x="479376" y="740694"/>
            <a:ext cx="3168352" cy="769441"/>
          </a:xfrm>
          <a:prstGeom prst="rect">
            <a:avLst/>
          </a:prstGeom>
        </p:spPr>
        <p:txBody>
          <a:bodyPr wrap="square">
            <a:spAutoFit/>
          </a:bodyPr>
          <a:lstStyle/>
          <a:p>
            <a:pPr>
              <a:lnSpc>
                <a:spcPct val="150000"/>
              </a:lnSpc>
            </a:pPr>
            <a:r>
              <a:rPr lang="ja-JP" altLang="en-US" sz="3200" b="1" dirty="0">
                <a:solidFill>
                  <a:srgbClr val="000000"/>
                </a:solidFill>
                <a:latin typeface="メイリオ" panose="020B0604030504040204" pitchFamily="50" charset="-128"/>
                <a:ea typeface="メイリオ" panose="020B0604030504040204" pitchFamily="50" charset="-128"/>
              </a:rPr>
              <a:t>スケジュール</a:t>
            </a:r>
            <a:endParaRPr lang="ja-JP" altLang="en-US" sz="3200" b="1" dirty="0"/>
          </a:p>
        </p:txBody>
      </p:sp>
      <p:sp>
        <p:nvSpPr>
          <p:cNvPr id="9" name="吹き出し: 角を丸めた四角形 8">
            <a:extLst>
              <a:ext uri="{FF2B5EF4-FFF2-40B4-BE49-F238E27FC236}">
                <a16:creationId xmlns:a16="http://schemas.microsoft.com/office/drawing/2014/main" id="{302ACD5B-2DB3-468C-A2B4-F082A01DDE54}"/>
              </a:ext>
            </a:extLst>
          </p:cNvPr>
          <p:cNvSpPr/>
          <p:nvPr/>
        </p:nvSpPr>
        <p:spPr>
          <a:xfrm>
            <a:off x="623392" y="3861048"/>
            <a:ext cx="2160240" cy="559357"/>
          </a:xfrm>
          <a:prstGeom prst="wedgeRoundRectCallout">
            <a:avLst>
              <a:gd name="adj1" fmla="val 65101"/>
              <a:gd name="adj2" fmla="val -63516"/>
              <a:gd name="adj3" fmla="val 1666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現在ここ</a:t>
            </a:r>
          </a:p>
        </p:txBody>
      </p:sp>
      <p:sp>
        <p:nvSpPr>
          <p:cNvPr id="4" name="四角形: 角を丸くする 3">
            <a:extLst>
              <a:ext uri="{FF2B5EF4-FFF2-40B4-BE49-F238E27FC236}">
                <a16:creationId xmlns:a16="http://schemas.microsoft.com/office/drawing/2014/main" id="{8D63E03B-E17D-445A-AB69-F43A9415BDB4}"/>
              </a:ext>
            </a:extLst>
          </p:cNvPr>
          <p:cNvSpPr/>
          <p:nvPr/>
        </p:nvSpPr>
        <p:spPr>
          <a:xfrm>
            <a:off x="3206055" y="3169046"/>
            <a:ext cx="1584176" cy="7694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上 5">
            <a:extLst>
              <a:ext uri="{FF2B5EF4-FFF2-40B4-BE49-F238E27FC236}">
                <a16:creationId xmlns:a16="http://schemas.microsoft.com/office/drawing/2014/main" id="{4410D83C-10FC-4FE7-B825-65EBD6FF4AB7}"/>
              </a:ext>
            </a:extLst>
          </p:cNvPr>
          <p:cNvSpPr/>
          <p:nvPr/>
        </p:nvSpPr>
        <p:spPr>
          <a:xfrm>
            <a:off x="4862028" y="5771756"/>
            <a:ext cx="432048" cy="360040"/>
          </a:xfrm>
          <a:prstGeom prst="upArrow">
            <a:avLst/>
          </a:prstGeom>
          <a:solidFill>
            <a:srgbClr val="FF0000"/>
          </a:solidFill>
          <a:ln>
            <a:solidFill>
              <a:srgbClr val="461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上 12">
            <a:extLst>
              <a:ext uri="{FF2B5EF4-FFF2-40B4-BE49-F238E27FC236}">
                <a16:creationId xmlns:a16="http://schemas.microsoft.com/office/drawing/2014/main" id="{090E70F0-EF5A-45FF-929C-61C1589FB351}"/>
              </a:ext>
            </a:extLst>
          </p:cNvPr>
          <p:cNvSpPr/>
          <p:nvPr/>
        </p:nvSpPr>
        <p:spPr>
          <a:xfrm>
            <a:off x="6022662" y="5771756"/>
            <a:ext cx="432048" cy="360040"/>
          </a:xfrm>
          <a:prstGeom prst="upArrow">
            <a:avLst/>
          </a:prstGeom>
          <a:solidFill>
            <a:srgbClr val="FF0000"/>
          </a:solidFill>
          <a:ln>
            <a:solidFill>
              <a:srgbClr val="461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 13">
            <a:extLst>
              <a:ext uri="{FF2B5EF4-FFF2-40B4-BE49-F238E27FC236}">
                <a16:creationId xmlns:a16="http://schemas.microsoft.com/office/drawing/2014/main" id="{634BE4AA-D4ED-46A7-9CE6-299C2CC5DC18}"/>
              </a:ext>
            </a:extLst>
          </p:cNvPr>
          <p:cNvSpPr/>
          <p:nvPr/>
        </p:nvSpPr>
        <p:spPr>
          <a:xfrm>
            <a:off x="7104346" y="5771756"/>
            <a:ext cx="432048" cy="360040"/>
          </a:xfrm>
          <a:prstGeom prst="upArrow">
            <a:avLst/>
          </a:prstGeom>
          <a:solidFill>
            <a:srgbClr val="FF0000"/>
          </a:solidFill>
          <a:ln>
            <a:solidFill>
              <a:srgbClr val="461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 15">
            <a:extLst>
              <a:ext uri="{FF2B5EF4-FFF2-40B4-BE49-F238E27FC236}">
                <a16:creationId xmlns:a16="http://schemas.microsoft.com/office/drawing/2014/main" id="{21CF18F0-84E7-4854-9C8E-9E3DC8A655C7}"/>
              </a:ext>
            </a:extLst>
          </p:cNvPr>
          <p:cNvSpPr/>
          <p:nvPr/>
        </p:nvSpPr>
        <p:spPr>
          <a:xfrm>
            <a:off x="8328248" y="5771756"/>
            <a:ext cx="432048" cy="360040"/>
          </a:xfrm>
          <a:prstGeom prst="upArrow">
            <a:avLst/>
          </a:prstGeom>
          <a:solidFill>
            <a:srgbClr val="FF0000"/>
          </a:solidFill>
          <a:ln>
            <a:solidFill>
              <a:srgbClr val="461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0748AE2B-1F41-4BA2-B48B-76375F366118}"/>
              </a:ext>
            </a:extLst>
          </p:cNvPr>
          <p:cNvSpPr/>
          <p:nvPr/>
        </p:nvSpPr>
        <p:spPr>
          <a:xfrm>
            <a:off x="8976320" y="5455254"/>
            <a:ext cx="2512966" cy="724001"/>
          </a:xfrm>
          <a:prstGeom prst="roundRect">
            <a:avLst/>
          </a:prstGeom>
          <a:solidFill>
            <a:srgbClr val="FFFF00"/>
          </a:solidFill>
          <a:ln w="38100">
            <a:solidFill>
              <a:srgbClr val="461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2060"/>
                </a:solidFill>
                <a:latin typeface="メイリオ" panose="020B0604030504040204" pitchFamily="50" charset="-128"/>
                <a:ea typeface="メイリオ" panose="020B0604030504040204" pitchFamily="50" charset="-128"/>
              </a:rPr>
              <a:t>各地域のご近所</a:t>
            </a:r>
            <a:endParaRPr kumimoji="1" lang="en-US" altLang="ja-JP" sz="20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2000" b="1" dirty="0">
                <a:solidFill>
                  <a:srgbClr val="002060"/>
                </a:solidFill>
                <a:latin typeface="メイリオ" panose="020B0604030504040204" pitchFamily="50" charset="-128"/>
                <a:ea typeface="メイリオ" panose="020B0604030504040204" pitchFamily="50" charset="-128"/>
              </a:rPr>
              <a:t>サポーター講習会</a:t>
            </a:r>
            <a:endParaRPr kumimoji="1" lang="en-US" altLang="ja-JP" sz="2000" b="1" dirty="0">
              <a:solidFill>
                <a:srgbClr val="00206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1D65AFD3-A534-41C8-95A6-53B0ECE96B8A}"/>
              </a:ext>
            </a:extLst>
          </p:cNvPr>
          <p:cNvSpPr txBox="1"/>
          <p:nvPr/>
        </p:nvSpPr>
        <p:spPr>
          <a:xfrm>
            <a:off x="5543086" y="5085184"/>
            <a:ext cx="1921066" cy="360040"/>
          </a:xfrm>
          <a:prstGeom prst="rect">
            <a:avLst/>
          </a:prstGeom>
          <a:solidFill>
            <a:srgbClr val="EAEFF7"/>
          </a:solidFill>
        </p:spPr>
        <p:txBody>
          <a:bodyPr wrap="square" rtlCol="0">
            <a:spAutoFit/>
          </a:bodyPr>
          <a:lstStyle/>
          <a:p>
            <a:endParaRPr kumimoji="1" lang="ja-JP" altLang="en-US" dirty="0"/>
          </a:p>
        </p:txBody>
      </p:sp>
      <p:sp>
        <p:nvSpPr>
          <p:cNvPr id="17" name="四角形: 角を丸くする 16">
            <a:extLst>
              <a:ext uri="{FF2B5EF4-FFF2-40B4-BE49-F238E27FC236}">
                <a16:creationId xmlns:a16="http://schemas.microsoft.com/office/drawing/2014/main" id="{13AF9133-ACAA-4942-843B-13F1D9055901}"/>
              </a:ext>
            </a:extLst>
          </p:cNvPr>
          <p:cNvSpPr/>
          <p:nvPr/>
        </p:nvSpPr>
        <p:spPr>
          <a:xfrm>
            <a:off x="4583832" y="5033505"/>
            <a:ext cx="3095014" cy="4741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solidFill>
                  <a:schemeClr val="tx1"/>
                </a:solidFill>
                <a:latin typeface="ＭＳ ゴシック" panose="020B0609070205080204" pitchFamily="49" charset="-128"/>
                <a:ea typeface="ＭＳ ゴシック" panose="020B0609070205080204" pitchFamily="49" charset="-128"/>
              </a:rPr>
              <a:t>ご近所サポーター講習会</a:t>
            </a:r>
            <a:endParaRPr kumimoji="1" lang="en-US" altLang="ja-JP" sz="19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997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13" grpId="0" animBg="1"/>
      <p:bldP spid="14" grpId="0" animBg="1"/>
      <p:bldP spid="16" grpId="0" animBg="1"/>
      <p:bldP spid="10"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9649073"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本講習会の趣旨（イントロダクション）</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839416" y="1132100"/>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E26245B9-6388-46F6-902A-0BFC2129F7C6}"/>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質疑応答・今講習会のアンケート</a:t>
            </a:r>
            <a:endParaRPr lang="ja-JP" altLang="en-US" sz="3200" dirty="0"/>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7" name="吹き出し: 円形 16">
            <a:extLst>
              <a:ext uri="{FF2B5EF4-FFF2-40B4-BE49-F238E27FC236}">
                <a16:creationId xmlns:a16="http://schemas.microsoft.com/office/drawing/2014/main" id="{90E94EAA-B83A-416F-A029-4EC5ED08563A}"/>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Tree>
    <p:extLst>
      <p:ext uri="{BB962C8B-B14F-4D97-AF65-F5344CB8AC3E}">
        <p14:creationId xmlns:p14="http://schemas.microsoft.com/office/powerpoint/2010/main" val="3557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1703512" y="3394574"/>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6" name="正方形/長方形 15">
            <a:extLst>
              <a:ext uri="{FF2B5EF4-FFF2-40B4-BE49-F238E27FC236}">
                <a16:creationId xmlns:a16="http://schemas.microsoft.com/office/drawing/2014/main" id="{B7A5BF20-4F53-4DB8-A235-C4F32924C0AC}"/>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a:t>
            </a:r>
            <a:endParaRPr lang="ja-JP" altLang="en-US" sz="3200" dirty="0"/>
          </a:p>
        </p:txBody>
      </p:sp>
      <p:sp>
        <p:nvSpPr>
          <p:cNvPr id="17" name="吹き出し: 円形 16">
            <a:extLst>
              <a:ext uri="{FF2B5EF4-FFF2-40B4-BE49-F238E27FC236}">
                <a16:creationId xmlns:a16="http://schemas.microsoft.com/office/drawing/2014/main" id="{A9694D6A-44B7-43AD-8F18-09D002264674}"/>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Tree>
    <p:extLst>
      <p:ext uri="{BB962C8B-B14F-4D97-AF65-F5344CB8AC3E}">
        <p14:creationId xmlns:p14="http://schemas.microsoft.com/office/powerpoint/2010/main" val="390820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0B363C70-C9CB-479C-835B-E5DACD43B29E}"/>
              </a:ext>
            </a:extLst>
          </p:cNvPr>
          <p:cNvSpPr/>
          <p:nvPr/>
        </p:nvSpPr>
        <p:spPr>
          <a:xfrm>
            <a:off x="682687" y="932997"/>
            <a:ext cx="6853473" cy="2039020"/>
          </a:xfrm>
          <a:prstGeom prst="rect">
            <a:avLst/>
          </a:prstGeom>
        </p:spPr>
        <p:txBody>
          <a:bodyPr wrap="square">
            <a:spAutoFit/>
          </a:bodyPr>
          <a:lstStyle/>
          <a:p>
            <a:pPr>
              <a:lnSpc>
                <a:spcPct val="150000"/>
              </a:lnSpc>
            </a:pPr>
            <a:r>
              <a:rPr lang="ja-JP" altLang="en-US" sz="4400" dirty="0">
                <a:solidFill>
                  <a:srgbClr val="000000"/>
                </a:solidFill>
                <a:latin typeface="メイリオ" panose="020B0604030504040204" pitchFamily="50" charset="-128"/>
                <a:ea typeface="メイリオ" panose="020B0604030504040204" pitchFamily="50" charset="-128"/>
              </a:rPr>
              <a:t>会場集合型（対面）でのセミナーのイメージ</a:t>
            </a:r>
            <a:endParaRPr lang="en-US" altLang="ja-JP" sz="4400" dirty="0">
              <a:solidFill>
                <a:srgbClr val="000000"/>
              </a:solidFill>
              <a:latin typeface="メイリオ" panose="020B0604030504040204" pitchFamily="50" charset="-128"/>
              <a:ea typeface="メイリオ" panose="020B0604030504040204" pitchFamily="50" charset="-128"/>
            </a:endParaRPr>
          </a:p>
        </p:txBody>
      </p:sp>
      <p:pic>
        <p:nvPicPr>
          <p:cNvPr id="28" name="Picture 2" descr="https://3.bp.blogspot.com/-o8ptxFTicXs/VwdI4KYO1RI/AAAAAAAA5mg/51gFWZ_LKjky672eMS1jO6wCYtAH-EaOw/s800/job_teacher_man.png">
            <a:extLst>
              <a:ext uri="{FF2B5EF4-FFF2-40B4-BE49-F238E27FC236}">
                <a16:creationId xmlns:a16="http://schemas.microsoft.com/office/drawing/2014/main" id="{321C065C-59F5-4C11-8737-20378C464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2917" y="1089304"/>
            <a:ext cx="2597671" cy="35400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マスクを付けた会議のイラスト（人々）">
            <a:extLst>
              <a:ext uri="{FF2B5EF4-FFF2-40B4-BE49-F238E27FC236}">
                <a16:creationId xmlns:a16="http://schemas.microsoft.com/office/drawing/2014/main" id="{F08A6F0B-EBED-4E3D-9858-299C2653C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598" y="3230989"/>
            <a:ext cx="3147893" cy="334882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a:extLst>
              <a:ext uri="{FF2B5EF4-FFF2-40B4-BE49-F238E27FC236}">
                <a16:creationId xmlns:a16="http://schemas.microsoft.com/office/drawing/2014/main" id="{DE751B1B-E85A-40A1-A892-037DC3BAF92C}"/>
              </a:ext>
            </a:extLst>
          </p:cNvPr>
          <p:cNvGrpSpPr/>
          <p:nvPr/>
        </p:nvGrpSpPr>
        <p:grpSpPr>
          <a:xfrm>
            <a:off x="8413640" y="1969114"/>
            <a:ext cx="1221842" cy="2109403"/>
            <a:chOff x="6681619" y="2605636"/>
            <a:chExt cx="2178666" cy="4332156"/>
          </a:xfrm>
        </p:grpSpPr>
        <p:pic>
          <p:nvPicPr>
            <p:cNvPr id="37" name="Picture 8" descr="https://1.bp.blogspot.com/-jxRt9roJJEs/XvcIwHbmMoI/AAAAAAABZrs/btaZOMkZNEcRJJp0a26g99CgO1eMH-uDgCNcBGAsYHQ/s1600/air_high_touch.png">
              <a:extLst>
                <a:ext uri="{FF2B5EF4-FFF2-40B4-BE49-F238E27FC236}">
                  <a16:creationId xmlns:a16="http://schemas.microsoft.com/office/drawing/2014/main" id="{B9868E49-7C0C-445F-9224-4AC8933140E9}"/>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r="49709"/>
            <a:stretch/>
          </p:blipFill>
          <p:spPr bwMode="auto">
            <a:xfrm>
              <a:off x="6681619" y="2605636"/>
              <a:ext cx="2178666" cy="4332156"/>
            </a:xfrm>
            <a:prstGeom prst="rect">
              <a:avLst/>
            </a:prstGeom>
            <a:noFill/>
            <a:extLst>
              <a:ext uri="{909E8E84-426E-40DD-AFC4-6F175D3DCCD1}">
                <a14:hiddenFill xmlns:a14="http://schemas.microsoft.com/office/drawing/2010/main">
                  <a:solidFill>
                    <a:srgbClr val="FFFFFF"/>
                  </a:solidFill>
                </a14:hiddenFill>
              </a:ext>
            </a:extLst>
          </p:spPr>
        </p:pic>
        <p:sp>
          <p:nvSpPr>
            <p:cNvPr id="38" name="四角形: 角を丸くする 37">
              <a:extLst>
                <a:ext uri="{FF2B5EF4-FFF2-40B4-BE49-F238E27FC236}">
                  <a16:creationId xmlns:a16="http://schemas.microsoft.com/office/drawing/2014/main" id="{80FFAB9A-AC09-4E8A-8488-92F110E8A1F2}"/>
                </a:ext>
              </a:extLst>
            </p:cNvPr>
            <p:cNvSpPr/>
            <p:nvPr/>
          </p:nvSpPr>
          <p:spPr>
            <a:xfrm>
              <a:off x="8040215" y="4653137"/>
              <a:ext cx="820069" cy="6565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4E27712-ECCE-4DF2-9499-2749A7F2DFCB}"/>
              </a:ext>
            </a:extLst>
          </p:cNvPr>
          <p:cNvGrpSpPr/>
          <p:nvPr/>
        </p:nvGrpSpPr>
        <p:grpSpPr>
          <a:xfrm>
            <a:off x="9351757" y="3023815"/>
            <a:ext cx="1064954" cy="1944137"/>
            <a:chOff x="4759364" y="3068149"/>
            <a:chExt cx="1552659" cy="3111506"/>
          </a:xfrm>
        </p:grpSpPr>
        <p:pic>
          <p:nvPicPr>
            <p:cNvPr id="40" name="Picture 8" descr="https://1.bp.blogspot.com/-jxRt9roJJEs/XvcIwHbmMoI/AAAAAAABZrs/btaZOMkZNEcRJJp0a26g99CgO1eMH-uDgCNcBGAsYHQ/s1600/air_high_touch.png">
              <a:extLst>
                <a:ext uri="{FF2B5EF4-FFF2-40B4-BE49-F238E27FC236}">
                  <a16:creationId xmlns:a16="http://schemas.microsoft.com/office/drawing/2014/main" id="{B36F2B3D-9AA7-4C67-811C-081D0BF97F4C}"/>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53182" b="6207"/>
            <a:stretch/>
          </p:blipFill>
          <p:spPr bwMode="auto">
            <a:xfrm flipH="1">
              <a:off x="4759364" y="3068149"/>
              <a:ext cx="1552659" cy="3111506"/>
            </a:xfrm>
            <a:prstGeom prst="rect">
              <a:avLst/>
            </a:prstGeom>
            <a:noFill/>
            <a:extLst>
              <a:ext uri="{909E8E84-426E-40DD-AFC4-6F175D3DCCD1}">
                <a14:hiddenFill xmlns:a14="http://schemas.microsoft.com/office/drawing/2010/main">
                  <a:solidFill>
                    <a:srgbClr val="FFFFFF"/>
                  </a:solidFill>
                </a14:hiddenFill>
              </a:ext>
            </a:extLst>
          </p:spPr>
        </p:pic>
        <p:sp>
          <p:nvSpPr>
            <p:cNvPr id="48" name="四角形: 角を丸くする 47">
              <a:extLst>
                <a:ext uri="{FF2B5EF4-FFF2-40B4-BE49-F238E27FC236}">
                  <a16:creationId xmlns:a16="http://schemas.microsoft.com/office/drawing/2014/main" id="{74918CD4-5836-4226-ABB0-C34BCE252B33}"/>
                </a:ext>
              </a:extLst>
            </p:cNvPr>
            <p:cNvSpPr/>
            <p:nvPr/>
          </p:nvSpPr>
          <p:spPr>
            <a:xfrm>
              <a:off x="5609315" y="4568428"/>
              <a:ext cx="702708" cy="5116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a:t>
              </a:r>
            </a:p>
          </p:txBody>
        </p:sp>
      </p:grpSp>
      <p:sp>
        <p:nvSpPr>
          <p:cNvPr id="54" name="四角形: 角を丸くする 53">
            <a:extLst>
              <a:ext uri="{FF2B5EF4-FFF2-40B4-BE49-F238E27FC236}">
                <a16:creationId xmlns:a16="http://schemas.microsoft.com/office/drawing/2014/main" id="{0C7D35DD-215B-43F8-935E-FD3C23787B4E}"/>
              </a:ext>
            </a:extLst>
          </p:cNvPr>
          <p:cNvSpPr/>
          <p:nvPr/>
        </p:nvSpPr>
        <p:spPr>
          <a:xfrm>
            <a:off x="8050422" y="5230171"/>
            <a:ext cx="481981" cy="3197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a:t>
            </a:r>
          </a:p>
        </p:txBody>
      </p:sp>
      <p:pic>
        <p:nvPicPr>
          <p:cNvPr id="2054" name="Picture 6" descr="https://3.bp.blogspot.com/-5MdhzkSVta4/WxdumCzkkmI/AAAAAAABMfk/IBjNjN1Mv3ITuCvOPI0I86kps16plYhcQCLcBGAs/s800/presentation_slide_simple.png">
            <a:extLst>
              <a:ext uri="{FF2B5EF4-FFF2-40B4-BE49-F238E27FC236}">
                <a16:creationId xmlns:a16="http://schemas.microsoft.com/office/drawing/2014/main" id="{FAF293F0-D277-49D1-96CC-F86D272149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869" y="3285782"/>
            <a:ext cx="3697031" cy="3383006"/>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CAB8913A-21C2-4ABE-84F5-778826880E2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21" name="タイトル 1">
            <a:extLst>
              <a:ext uri="{FF2B5EF4-FFF2-40B4-BE49-F238E27FC236}">
                <a16:creationId xmlns:a16="http://schemas.microsoft.com/office/drawing/2014/main" id="{043066CD-C98D-4853-BE5E-6F7599D82C53}"/>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ご近所サポーター講習会の開催方法</a:t>
            </a:r>
          </a:p>
        </p:txBody>
      </p:sp>
    </p:spTree>
    <p:extLst>
      <p:ext uri="{BB962C8B-B14F-4D97-AF65-F5344CB8AC3E}">
        <p14:creationId xmlns:p14="http://schemas.microsoft.com/office/powerpoint/2010/main" val="17903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スマートフォンでのeラーニングのイラスト（男性）">
            <a:extLst>
              <a:ext uri="{FF2B5EF4-FFF2-40B4-BE49-F238E27FC236}">
                <a16:creationId xmlns:a16="http://schemas.microsoft.com/office/drawing/2014/main" id="{D67A2DCF-4403-4801-9E79-60BE58EDE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6" y="1080658"/>
            <a:ext cx="2577302" cy="19243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オンライン会議のイラスト（女性）">
            <a:extLst>
              <a:ext uri="{FF2B5EF4-FFF2-40B4-BE49-F238E27FC236}">
                <a16:creationId xmlns:a16="http://schemas.microsoft.com/office/drawing/2014/main" id="{35B7B2EE-2A10-4EE7-81B0-DF21A3ECB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698" y="3348381"/>
            <a:ext cx="3528392" cy="30255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ビデオ会議のイラスト">
            <a:extLst>
              <a:ext uri="{FF2B5EF4-FFF2-40B4-BE49-F238E27FC236}">
                <a16:creationId xmlns:a16="http://schemas.microsoft.com/office/drawing/2014/main" id="{062C201D-52D8-4576-8D56-F3C34C6F3A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73" y="3716358"/>
            <a:ext cx="2450879" cy="2450879"/>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a:extLst>
              <a:ext uri="{FF2B5EF4-FFF2-40B4-BE49-F238E27FC236}">
                <a16:creationId xmlns:a16="http://schemas.microsoft.com/office/drawing/2014/main" id="{7EC3D529-B919-4044-B290-4435668676EE}"/>
              </a:ext>
            </a:extLst>
          </p:cNvPr>
          <p:cNvSpPr/>
          <p:nvPr/>
        </p:nvSpPr>
        <p:spPr>
          <a:xfrm>
            <a:off x="681752" y="930636"/>
            <a:ext cx="6946846" cy="2039020"/>
          </a:xfrm>
          <a:prstGeom prst="rect">
            <a:avLst/>
          </a:prstGeom>
        </p:spPr>
        <p:txBody>
          <a:bodyPr wrap="square">
            <a:spAutoFit/>
          </a:bodyPr>
          <a:lstStyle/>
          <a:p>
            <a:pPr>
              <a:lnSpc>
                <a:spcPct val="150000"/>
              </a:lnSpc>
            </a:pPr>
            <a:r>
              <a:rPr lang="ja-JP" altLang="en-US" sz="4400" dirty="0">
                <a:solidFill>
                  <a:srgbClr val="000000"/>
                </a:solidFill>
                <a:latin typeface="メイリオ" panose="020B0604030504040204" pitchFamily="50" charset="-128"/>
                <a:ea typeface="メイリオ" panose="020B0604030504040204" pitchFamily="50" charset="-128"/>
              </a:rPr>
              <a:t>オンラインでのセミナーのイメージ</a:t>
            </a:r>
            <a:endParaRPr lang="en-US" altLang="ja-JP" sz="4400" dirty="0">
              <a:solidFill>
                <a:srgbClr val="000000"/>
              </a:solidFill>
              <a:latin typeface="メイリオ" panose="020B0604030504040204" pitchFamily="50" charset="-128"/>
              <a:ea typeface="メイリオ" panose="020B0604030504040204" pitchFamily="50" charset="-128"/>
            </a:endParaRPr>
          </a:p>
        </p:txBody>
      </p:sp>
      <p:pic>
        <p:nvPicPr>
          <p:cNvPr id="36" name="Picture 2" descr="ビデオ通話のイラスト（お年寄り男性・男の子）">
            <a:extLst>
              <a:ext uri="{FF2B5EF4-FFF2-40B4-BE49-F238E27FC236}">
                <a16:creationId xmlns:a16="http://schemas.microsoft.com/office/drawing/2014/main" id="{5D0BA31A-600B-4A44-A1AD-C175F61FA3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910" y="3614996"/>
            <a:ext cx="2653604" cy="26536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36A879A5-EF82-4C51-A763-E66879A966A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15" name="タイトル 1">
            <a:extLst>
              <a:ext uri="{FF2B5EF4-FFF2-40B4-BE49-F238E27FC236}">
                <a16:creationId xmlns:a16="http://schemas.microsoft.com/office/drawing/2014/main" id="{D6F32B27-42E4-4867-812A-BA3BD1D1E248}"/>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ご近所サポーター講習会の開催方法</a:t>
            </a:r>
          </a:p>
        </p:txBody>
      </p:sp>
    </p:spTree>
    <p:extLst>
      <p:ext uri="{BB962C8B-B14F-4D97-AF65-F5344CB8AC3E}">
        <p14:creationId xmlns:p14="http://schemas.microsoft.com/office/powerpoint/2010/main" val="740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スマートフォンでのeラーニングのイラスト（男性）">
            <a:extLst>
              <a:ext uri="{FF2B5EF4-FFF2-40B4-BE49-F238E27FC236}">
                <a16:creationId xmlns:a16="http://schemas.microsoft.com/office/drawing/2014/main" id="{D67A2DCF-4403-4801-9E79-60BE58EDE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6" y="1052736"/>
            <a:ext cx="2577302" cy="1924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ビデオ会議のイラスト">
            <a:extLst>
              <a:ext uri="{FF2B5EF4-FFF2-40B4-BE49-F238E27FC236}">
                <a16:creationId xmlns:a16="http://schemas.microsoft.com/office/drawing/2014/main" id="{062C201D-52D8-4576-8D56-F3C34C6F3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55" y="3716357"/>
            <a:ext cx="2450879" cy="2450879"/>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a:extLst>
              <a:ext uri="{FF2B5EF4-FFF2-40B4-BE49-F238E27FC236}">
                <a16:creationId xmlns:a16="http://schemas.microsoft.com/office/drawing/2014/main" id="{7EC3D529-B919-4044-B290-4435668676EE}"/>
              </a:ext>
            </a:extLst>
          </p:cNvPr>
          <p:cNvSpPr/>
          <p:nvPr/>
        </p:nvSpPr>
        <p:spPr>
          <a:xfrm>
            <a:off x="681752" y="930636"/>
            <a:ext cx="6946846" cy="2039020"/>
          </a:xfrm>
          <a:prstGeom prst="rect">
            <a:avLst/>
          </a:prstGeom>
        </p:spPr>
        <p:txBody>
          <a:bodyPr wrap="square">
            <a:spAutoFit/>
          </a:bodyPr>
          <a:lstStyle/>
          <a:p>
            <a:pPr>
              <a:lnSpc>
                <a:spcPct val="150000"/>
              </a:lnSpc>
            </a:pPr>
            <a:r>
              <a:rPr lang="ja-JP" altLang="en-US" sz="4400" dirty="0">
                <a:solidFill>
                  <a:srgbClr val="000000"/>
                </a:solidFill>
                <a:latin typeface="メイリオ" panose="020B0604030504040204" pitchFamily="50" charset="-128"/>
                <a:ea typeface="メイリオ" panose="020B0604030504040204" pitchFamily="50" charset="-128"/>
              </a:rPr>
              <a:t>ハイブリッドでのセミナーのイメージ</a:t>
            </a:r>
            <a:endParaRPr lang="en-US" altLang="ja-JP" sz="4400" dirty="0">
              <a:solidFill>
                <a:srgbClr val="000000"/>
              </a:solidFill>
              <a:latin typeface="メイリオ" panose="020B0604030504040204" pitchFamily="50" charset="-128"/>
              <a:ea typeface="メイリオ" panose="020B0604030504040204" pitchFamily="50" charset="-128"/>
            </a:endParaRPr>
          </a:p>
        </p:txBody>
      </p:sp>
      <p:pic>
        <p:nvPicPr>
          <p:cNvPr id="36" name="Picture 2" descr="ビデオ通話のイラスト（お年寄り男性・男の子）">
            <a:extLst>
              <a:ext uri="{FF2B5EF4-FFF2-40B4-BE49-F238E27FC236}">
                <a16:creationId xmlns:a16="http://schemas.microsoft.com/office/drawing/2014/main" id="{5D0BA31A-600B-4A44-A1AD-C175F61FA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83" y="3614995"/>
            <a:ext cx="2653604" cy="26536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36A879A5-EF82-4C51-A763-E66879A966A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15" name="タイトル 1">
            <a:extLst>
              <a:ext uri="{FF2B5EF4-FFF2-40B4-BE49-F238E27FC236}">
                <a16:creationId xmlns:a16="http://schemas.microsoft.com/office/drawing/2014/main" id="{D6F32B27-42E4-4867-812A-BA3BD1D1E248}"/>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ご近所サポーター講習会の開催方法</a:t>
            </a:r>
          </a:p>
        </p:txBody>
      </p:sp>
      <p:pic>
        <p:nvPicPr>
          <p:cNvPr id="10" name="Picture 4" descr="マスクを付けた会議のイラスト（人々）">
            <a:extLst>
              <a:ext uri="{FF2B5EF4-FFF2-40B4-BE49-F238E27FC236}">
                <a16:creationId xmlns:a16="http://schemas.microsoft.com/office/drawing/2014/main" id="{0CAB50F1-9491-484B-B203-10225A1059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0837" y="3162972"/>
            <a:ext cx="26860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3.bp.blogspot.com/-o8ptxFTicXs/VwdI4KYO1RI/AAAAAAAA5mg/51gFWZ_LKjky672eMS1jO6wCYtAH-EaOw/s800/job_teacher_man.png">
            <a:extLst>
              <a:ext uri="{FF2B5EF4-FFF2-40B4-BE49-F238E27FC236}">
                <a16:creationId xmlns:a16="http://schemas.microsoft.com/office/drawing/2014/main" id="{F7FB626D-2ECF-451F-B888-94C220B938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6887" y="3317611"/>
            <a:ext cx="2377344" cy="323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6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3EDB249-F062-4AEB-B73A-8D4A91EF0492}"/>
              </a:ext>
            </a:extLst>
          </p:cNvPr>
          <p:cNvGrpSpPr/>
          <p:nvPr/>
        </p:nvGrpSpPr>
        <p:grpSpPr>
          <a:xfrm>
            <a:off x="7074299" y="2743846"/>
            <a:ext cx="1651030" cy="2917402"/>
            <a:chOff x="6681619" y="2605636"/>
            <a:chExt cx="2178666" cy="4332156"/>
          </a:xfrm>
        </p:grpSpPr>
        <p:pic>
          <p:nvPicPr>
            <p:cNvPr id="11" name="Picture 8" descr="https://1.bp.blogspot.com/-jxRt9roJJEs/XvcIwHbmMoI/AAAAAAABZrs/btaZOMkZNEcRJJp0a26g99CgO1eMH-uDgCNcBGAsYHQ/s1600/air_high_touch.png">
              <a:extLst>
                <a:ext uri="{FF2B5EF4-FFF2-40B4-BE49-F238E27FC236}">
                  <a16:creationId xmlns:a16="http://schemas.microsoft.com/office/drawing/2014/main" id="{1A4D2CA5-A19E-48EF-91E2-63D140615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709"/>
            <a:stretch/>
          </p:blipFill>
          <p:spPr bwMode="auto">
            <a:xfrm>
              <a:off x="6681619" y="2605636"/>
              <a:ext cx="2178666" cy="4332156"/>
            </a:xfrm>
            <a:prstGeom prst="rect">
              <a:avLst/>
            </a:prstGeom>
            <a:noFill/>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55405411-DA18-42F0-AC7D-65ADE7DF0094}"/>
                </a:ext>
              </a:extLst>
            </p:cNvPr>
            <p:cNvSpPr/>
            <p:nvPr/>
          </p:nvSpPr>
          <p:spPr>
            <a:xfrm>
              <a:off x="8040215" y="4653137"/>
              <a:ext cx="820069" cy="6565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0" name="Picture 2" descr="https://4.bp.blogspot.com/-HJswnQNpI2A/UZmB9YzilXI/AAAAAAAATYY/DPn1NBHu7pA/s800/house_1f.png">
            <a:extLst>
              <a:ext uri="{FF2B5EF4-FFF2-40B4-BE49-F238E27FC236}">
                <a16:creationId xmlns:a16="http://schemas.microsoft.com/office/drawing/2014/main" id="{F4D6C54D-24E9-45F7-8BDA-A0F5E215E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2" y="1884097"/>
            <a:ext cx="3024336" cy="23969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2.bp.blogspot.com/-xEyg5GWeAso/WytibjXulYI/AAAAAAABM18/TwiRwBWVDx0WY9qfJjxk0zlympCmDnprgCLcBGAs/s800/travel_old_couple.png">
            <a:extLst>
              <a:ext uri="{FF2B5EF4-FFF2-40B4-BE49-F238E27FC236}">
                <a16:creationId xmlns:a16="http://schemas.microsoft.com/office/drawing/2014/main" id="{7C0DF018-222D-4CD4-BC33-FB5D6632A4C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53119" r="14855" b="26787"/>
          <a:stretch/>
        </p:blipFill>
        <p:spPr bwMode="auto">
          <a:xfrm>
            <a:off x="9674354" y="2978317"/>
            <a:ext cx="603944" cy="1313249"/>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角を丸めた四角形 3">
            <a:extLst>
              <a:ext uri="{FF2B5EF4-FFF2-40B4-BE49-F238E27FC236}">
                <a16:creationId xmlns:a16="http://schemas.microsoft.com/office/drawing/2014/main" id="{04CBB8CB-8E1A-4C2D-A5AB-CEA5A019C081}"/>
              </a:ext>
            </a:extLst>
          </p:cNvPr>
          <p:cNvSpPr/>
          <p:nvPr/>
        </p:nvSpPr>
        <p:spPr>
          <a:xfrm>
            <a:off x="7972703" y="1562160"/>
            <a:ext cx="1800200" cy="764704"/>
          </a:xfrm>
          <a:prstGeom prst="wedgeRoundRectCallout">
            <a:avLst>
              <a:gd name="adj1" fmla="val -30369"/>
              <a:gd name="adj2" fmla="val 12259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物忘れ</a:t>
            </a:r>
          </a:p>
        </p:txBody>
      </p:sp>
      <p:sp>
        <p:nvSpPr>
          <p:cNvPr id="17" name="吹き出し: 角を丸めた四角形 16">
            <a:extLst>
              <a:ext uri="{FF2B5EF4-FFF2-40B4-BE49-F238E27FC236}">
                <a16:creationId xmlns:a16="http://schemas.microsoft.com/office/drawing/2014/main" id="{C8F01167-4210-423A-88DB-5CC0AC753468}"/>
              </a:ext>
            </a:extLst>
          </p:cNvPr>
          <p:cNvSpPr/>
          <p:nvPr/>
        </p:nvSpPr>
        <p:spPr>
          <a:xfrm>
            <a:off x="2760010" y="2619901"/>
            <a:ext cx="3565053" cy="764704"/>
          </a:xfrm>
          <a:prstGeom prst="wedgeRoundRectCallout">
            <a:avLst>
              <a:gd name="adj1" fmla="val 66623"/>
              <a:gd name="adj2" fmla="val 3133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閉じこもり・うつ</a:t>
            </a:r>
          </a:p>
        </p:txBody>
      </p:sp>
      <p:sp>
        <p:nvSpPr>
          <p:cNvPr id="18" name="吹き出し: 角を丸めた四角形 17">
            <a:extLst>
              <a:ext uri="{FF2B5EF4-FFF2-40B4-BE49-F238E27FC236}">
                <a16:creationId xmlns:a16="http://schemas.microsoft.com/office/drawing/2014/main" id="{6517F1F5-AA81-43E9-8EAE-25F69BDA0031}"/>
              </a:ext>
            </a:extLst>
          </p:cNvPr>
          <p:cNvSpPr/>
          <p:nvPr/>
        </p:nvSpPr>
        <p:spPr>
          <a:xfrm>
            <a:off x="9207375" y="4842996"/>
            <a:ext cx="2141846" cy="905687"/>
          </a:xfrm>
          <a:prstGeom prst="wedgeRoundRectCallout">
            <a:avLst>
              <a:gd name="adj1" fmla="val -61436"/>
              <a:gd name="adj2" fmla="val -9542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感染対策</a:t>
            </a:r>
          </a:p>
        </p:txBody>
      </p:sp>
      <p:sp>
        <p:nvSpPr>
          <p:cNvPr id="6" name="楕円 5">
            <a:extLst>
              <a:ext uri="{FF2B5EF4-FFF2-40B4-BE49-F238E27FC236}">
                <a16:creationId xmlns:a16="http://schemas.microsoft.com/office/drawing/2014/main" id="{09F0990E-5C68-4CB4-8BBE-FEE36B0D5178}"/>
              </a:ext>
            </a:extLst>
          </p:cNvPr>
          <p:cNvSpPr/>
          <p:nvPr/>
        </p:nvSpPr>
        <p:spPr>
          <a:xfrm>
            <a:off x="6954677" y="2704204"/>
            <a:ext cx="2036051" cy="3168571"/>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AB85D16-2A44-4CD9-9E84-21A8265C0525}"/>
              </a:ext>
            </a:extLst>
          </p:cNvPr>
          <p:cNvSpPr/>
          <p:nvPr/>
        </p:nvSpPr>
        <p:spPr>
          <a:xfrm>
            <a:off x="6970919" y="5912417"/>
            <a:ext cx="2925357" cy="544765"/>
          </a:xfrm>
          <a:prstGeom prst="rect">
            <a:avLst/>
          </a:prstGeom>
          <a:ln>
            <a:noFill/>
          </a:ln>
        </p:spPr>
        <p:txBody>
          <a:bodyPr wrap="square">
            <a:spAutoFit/>
          </a:bodyPr>
          <a:lstStyle/>
          <a:p>
            <a:pPr algn="ctr">
              <a:lnSpc>
                <a:spcPct val="130000"/>
              </a:lnSpc>
            </a:pPr>
            <a:r>
              <a:rPr lang="ja-JP" altLang="en-US" sz="2400" b="1" dirty="0">
                <a:solidFill>
                  <a:srgbClr val="461DF3"/>
                </a:solidFill>
                <a:latin typeface="メイリオ" panose="020B0604030504040204" pitchFamily="50" charset="-128"/>
                <a:ea typeface="メイリオ" panose="020B0604030504040204" pitchFamily="50" charset="-128"/>
              </a:rPr>
              <a:t>ご近所サポーター</a:t>
            </a:r>
            <a:endParaRPr lang="en-US" altLang="ja-JP" sz="2400" dirty="0">
              <a:solidFill>
                <a:srgbClr val="461DF3"/>
              </a:solidFill>
              <a:latin typeface="メイリオ" panose="020B0604030504040204" pitchFamily="50" charset="-128"/>
              <a:ea typeface="メイリオ" panose="020B0604030504040204" pitchFamily="50" charset="-128"/>
            </a:endParaRPr>
          </a:p>
        </p:txBody>
      </p:sp>
      <p:sp>
        <p:nvSpPr>
          <p:cNvPr id="22" name="吹き出し: 角を丸めた四角形 21">
            <a:extLst>
              <a:ext uri="{FF2B5EF4-FFF2-40B4-BE49-F238E27FC236}">
                <a16:creationId xmlns:a16="http://schemas.microsoft.com/office/drawing/2014/main" id="{4F0CE45B-44F1-410D-B8C8-78BDBE5DB306}"/>
              </a:ext>
            </a:extLst>
          </p:cNvPr>
          <p:cNvSpPr/>
          <p:nvPr/>
        </p:nvSpPr>
        <p:spPr>
          <a:xfrm>
            <a:off x="5015880" y="1580395"/>
            <a:ext cx="2389960" cy="764704"/>
          </a:xfrm>
          <a:prstGeom prst="wedgeRoundRectCallout">
            <a:avLst>
              <a:gd name="adj1" fmla="val 46240"/>
              <a:gd name="adj2" fmla="val 9293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食事・栄養</a:t>
            </a: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7A90B8F8-C097-4518-BFAA-E7F013BEA1CB}"/>
              </a:ext>
            </a:extLst>
          </p:cNvPr>
          <p:cNvSpPr/>
          <p:nvPr/>
        </p:nvSpPr>
        <p:spPr>
          <a:xfrm>
            <a:off x="66755" y="5402395"/>
            <a:ext cx="3405588" cy="1438855"/>
          </a:xfrm>
          <a:prstGeom prst="rect">
            <a:avLst/>
          </a:prstGeom>
          <a:ln>
            <a:solidFill>
              <a:schemeClr val="tx1"/>
            </a:solidFill>
          </a:ln>
        </p:spPr>
        <p:txBody>
          <a:bodyPr wrap="square">
            <a:spAutoFit/>
          </a:bodyPr>
          <a:lstStyle/>
          <a:p>
            <a:pPr algn="ctr">
              <a:lnSpc>
                <a:spcPct val="150000"/>
              </a:lnSpc>
            </a:pPr>
            <a:r>
              <a:rPr lang="ja-JP" altLang="en-US" sz="2000" b="1" dirty="0">
                <a:solidFill>
                  <a:srgbClr val="000000"/>
                </a:solidFill>
                <a:latin typeface="メイリオ" panose="020B0604030504040204" pitchFamily="50" charset="-128"/>
                <a:ea typeface="メイリオ" panose="020B0604030504040204" pitchFamily="50" charset="-128"/>
              </a:rPr>
              <a:t>訪問して介護予防活動を</a:t>
            </a:r>
            <a:endParaRPr lang="en-US" altLang="ja-JP" sz="2000" b="1" dirty="0">
              <a:solidFill>
                <a:srgbClr val="000000"/>
              </a:solidFill>
              <a:latin typeface="メイリオ" panose="020B0604030504040204" pitchFamily="50" charset="-128"/>
              <a:ea typeface="メイリオ" panose="020B0604030504040204" pitchFamily="50" charset="-128"/>
            </a:endParaRPr>
          </a:p>
          <a:p>
            <a:pPr algn="ctr">
              <a:lnSpc>
                <a:spcPct val="150000"/>
              </a:lnSpc>
            </a:pPr>
            <a:r>
              <a:rPr lang="ja-JP" altLang="en-US" sz="2000" b="1" dirty="0">
                <a:solidFill>
                  <a:srgbClr val="000000"/>
                </a:solidFill>
                <a:latin typeface="メイリオ" panose="020B0604030504040204" pitchFamily="50" charset="-128"/>
                <a:ea typeface="メイリオ" panose="020B0604030504040204" pitchFamily="50" charset="-128"/>
              </a:rPr>
              <a:t>進めていく人（ご近所サポーター）をささえる</a:t>
            </a:r>
            <a:r>
              <a:rPr lang="ja-JP" altLang="en-US" sz="2000" dirty="0">
                <a:solidFill>
                  <a:srgbClr val="000000"/>
                </a:solidFill>
                <a:latin typeface="メイリオ" panose="020B0604030504040204" pitchFamily="50" charset="-128"/>
                <a:ea typeface="メイリオ" panose="020B0604030504040204" pitchFamily="50" charset="-128"/>
              </a:rPr>
              <a:t>事業</a:t>
            </a:r>
            <a:endParaRPr lang="en-US" altLang="ja-JP" sz="2000" dirty="0">
              <a:solidFill>
                <a:srgbClr val="000000"/>
              </a:solidFill>
              <a:latin typeface="メイリオ" panose="020B0604030504040204" pitchFamily="50" charset="-128"/>
              <a:ea typeface="メイリオ" panose="020B0604030504040204" pitchFamily="50" charset="-128"/>
            </a:endParaRPr>
          </a:p>
        </p:txBody>
      </p:sp>
      <p:pic>
        <p:nvPicPr>
          <p:cNvPr id="4098" name="Picture 2" descr="タブレットで説明する人のイラスト（男性）">
            <a:extLst>
              <a:ext uri="{FF2B5EF4-FFF2-40B4-BE49-F238E27FC236}">
                <a16:creationId xmlns:a16="http://schemas.microsoft.com/office/drawing/2014/main" id="{DB12B811-7502-473B-92FF-8E20976EC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40" y="1739971"/>
            <a:ext cx="2307757" cy="2007749"/>
          </a:xfrm>
          <a:prstGeom prst="rect">
            <a:avLst/>
          </a:prstGeom>
          <a:noFill/>
          <a:extLst>
            <a:ext uri="{909E8E84-426E-40DD-AFC4-6F175D3DCCD1}">
              <a14:hiddenFill xmlns:a14="http://schemas.microsoft.com/office/drawing/2010/main">
                <a:solidFill>
                  <a:srgbClr val="FFFFFF"/>
                </a:solidFill>
              </a14:hiddenFill>
            </a:ext>
          </a:extLst>
        </p:spPr>
      </p:pic>
      <p:sp>
        <p:nvSpPr>
          <p:cNvPr id="27" name="吹き出し: 角を丸めた四角形 26">
            <a:extLst>
              <a:ext uri="{FF2B5EF4-FFF2-40B4-BE49-F238E27FC236}">
                <a16:creationId xmlns:a16="http://schemas.microsoft.com/office/drawing/2014/main" id="{803D5D53-80A0-43B9-ADFE-97C8F2C5F64D}"/>
              </a:ext>
            </a:extLst>
          </p:cNvPr>
          <p:cNvSpPr/>
          <p:nvPr/>
        </p:nvSpPr>
        <p:spPr>
          <a:xfrm>
            <a:off x="4944971" y="5661248"/>
            <a:ext cx="1577519" cy="764704"/>
          </a:xfrm>
          <a:prstGeom prst="wedgeRoundRectCallout">
            <a:avLst>
              <a:gd name="adj1" fmla="val 73487"/>
              <a:gd name="adj2" fmla="val -48903"/>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運動</a:t>
            </a:r>
          </a:p>
        </p:txBody>
      </p:sp>
      <p:sp>
        <p:nvSpPr>
          <p:cNvPr id="28" name="吹き出し: 角を丸めた四角形 27">
            <a:extLst>
              <a:ext uri="{FF2B5EF4-FFF2-40B4-BE49-F238E27FC236}">
                <a16:creationId xmlns:a16="http://schemas.microsoft.com/office/drawing/2014/main" id="{CDB5E59F-C4D4-4813-982D-75B8DA022955}"/>
              </a:ext>
            </a:extLst>
          </p:cNvPr>
          <p:cNvSpPr/>
          <p:nvPr/>
        </p:nvSpPr>
        <p:spPr>
          <a:xfrm>
            <a:off x="1796236" y="3727322"/>
            <a:ext cx="4066325" cy="764704"/>
          </a:xfrm>
          <a:prstGeom prst="wedgeRoundRectCallout">
            <a:avLst>
              <a:gd name="adj1" fmla="val 70174"/>
              <a:gd name="adj2" fmla="val -2215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転倒予防の環境整備</a:t>
            </a:r>
            <a:endParaRPr kumimoji="1"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29" name="吹き出し: 角を丸めた四角形 28">
            <a:extLst>
              <a:ext uri="{FF2B5EF4-FFF2-40B4-BE49-F238E27FC236}">
                <a16:creationId xmlns:a16="http://schemas.microsoft.com/office/drawing/2014/main" id="{ED866F6E-EBC3-422F-8FAC-C8CB44E9C96A}"/>
              </a:ext>
            </a:extLst>
          </p:cNvPr>
          <p:cNvSpPr/>
          <p:nvPr/>
        </p:nvSpPr>
        <p:spPr>
          <a:xfrm>
            <a:off x="3688436" y="4672516"/>
            <a:ext cx="2925357" cy="764704"/>
          </a:xfrm>
          <a:prstGeom prst="wedgeRoundRectCallout">
            <a:avLst>
              <a:gd name="adj1" fmla="val 56752"/>
              <a:gd name="adj2" fmla="val -48903"/>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口腔機能向上</a:t>
            </a:r>
          </a:p>
        </p:txBody>
      </p:sp>
      <p:pic>
        <p:nvPicPr>
          <p:cNvPr id="30" name="図 29">
            <a:extLst>
              <a:ext uri="{FF2B5EF4-FFF2-40B4-BE49-F238E27FC236}">
                <a16:creationId xmlns:a16="http://schemas.microsoft.com/office/drawing/2014/main" id="{4C4CF8FC-85FF-46A1-A1F2-1CF136EF7AE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31" name="タイトル 1">
            <a:extLst>
              <a:ext uri="{FF2B5EF4-FFF2-40B4-BE49-F238E27FC236}">
                <a16:creationId xmlns:a16="http://schemas.microsoft.com/office/drawing/2014/main" id="{A1552D38-EFEA-417D-8F5F-6E9AD3528E47}"/>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ご近所サポーター講習会後の活動</a:t>
            </a:r>
          </a:p>
        </p:txBody>
      </p:sp>
    </p:spTree>
    <p:extLst>
      <p:ext uri="{BB962C8B-B14F-4D97-AF65-F5344CB8AC3E}">
        <p14:creationId xmlns:p14="http://schemas.microsoft.com/office/powerpoint/2010/main" val="169818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1703512" y="4102297"/>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7" name="吹き出し: 円形 16">
            <a:extLst>
              <a:ext uri="{FF2B5EF4-FFF2-40B4-BE49-F238E27FC236}">
                <a16:creationId xmlns:a16="http://schemas.microsoft.com/office/drawing/2014/main" id="{33790C22-42F6-4B04-8583-0383E481A61E}"/>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
        <p:nvSpPr>
          <p:cNvPr id="16" name="正方形/長方形 15">
            <a:extLst>
              <a:ext uri="{FF2B5EF4-FFF2-40B4-BE49-F238E27FC236}">
                <a16:creationId xmlns:a16="http://schemas.microsoft.com/office/drawing/2014/main" id="{B8462587-DCD0-49EA-B44E-DA68BA8EAF90}"/>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質疑応答・今講習会のアンケート</a:t>
            </a:r>
            <a:endParaRPr lang="ja-JP" altLang="en-US" sz="3200" dirty="0"/>
          </a:p>
        </p:txBody>
      </p:sp>
    </p:spTree>
    <p:extLst>
      <p:ext uri="{BB962C8B-B14F-4D97-AF65-F5344CB8AC3E}">
        <p14:creationId xmlns:p14="http://schemas.microsoft.com/office/powerpoint/2010/main" val="10544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2C8CBF-47C8-462E-932E-A31CBEAFC8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52631"/>
            <a:ext cx="12192000" cy="4900705"/>
          </a:xfrm>
          <a:prstGeom prst="rect">
            <a:avLst/>
          </a:prstGeom>
        </p:spPr>
      </p:pic>
      <p:sp>
        <p:nvSpPr>
          <p:cNvPr id="2" name="タイトル 1"/>
          <p:cNvSpPr>
            <a:spLocks noGrp="1"/>
          </p:cNvSpPr>
          <p:nvPr>
            <p:ph type="title"/>
          </p:nvPr>
        </p:nvSpPr>
        <p:spPr>
          <a:xfrm>
            <a:off x="908893" y="-27384"/>
            <a:ext cx="11309449" cy="1580015"/>
          </a:xfrm>
          <a:solidFill>
            <a:schemeClr val="accent5">
              <a:lumMod val="60000"/>
              <a:lumOff val="40000"/>
            </a:schemeClr>
          </a:solidFill>
        </p:spPr>
        <p:txBody>
          <a:bodyPr vert="horz" lIns="63305" tIns="108000" rIns="63305" bIns="36000" rtlCol="0" anchor="ctr">
            <a:noAutofit/>
          </a:bodyPr>
          <a:lstStyle/>
          <a:p>
            <a:pPr algn="ctr">
              <a:lnSpc>
                <a:spcPct val="130000"/>
              </a:lnSpc>
              <a:spcBef>
                <a:spcPts val="600"/>
              </a:spcBef>
              <a:spcAft>
                <a:spcPts val="600"/>
              </a:spcAft>
            </a:pPr>
            <a:r>
              <a:rPr lang="ja-JP" altLang="en-US" sz="24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br>
              <a:rPr lang="ja-JP" altLang="en-US" dirty="0">
                <a:solidFill>
                  <a:schemeClr val="bg1"/>
                </a:solidFill>
                <a:latin typeface="メイリオ" panose="020B0604030504040204" pitchFamily="50" charset="-128"/>
                <a:ea typeface="メイリオ" panose="020B0604030504040204" pitchFamily="50" charset="-128"/>
              </a:rPr>
            </a:br>
            <a:r>
              <a:rPr lang="ja-JP" altLang="en-US" sz="4800" b="1" dirty="0">
                <a:solidFill>
                  <a:schemeClr val="bg1"/>
                </a:solidFill>
                <a:latin typeface="メイリオ" panose="020B0604030504040204" pitchFamily="50" charset="-128"/>
                <a:ea typeface="メイリオ" panose="020B0604030504040204" pitchFamily="50" charset="-128"/>
              </a:rPr>
              <a:t>第０回　ご近所サポーター講習会</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3" name="ホームベース 2">
            <a:hlinkClick r:id="rId5" action="ppaction://hlinkpres?slideindex=1&amp;slidetitle="/>
          </p:cNvPr>
          <p:cNvSpPr/>
          <p:nvPr/>
        </p:nvSpPr>
        <p:spPr>
          <a:xfrm>
            <a:off x="551384" y="5359524"/>
            <a:ext cx="5616624"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ご近所サポーター講習会スライドへ</a:t>
            </a:r>
          </a:p>
        </p:txBody>
      </p:sp>
    </p:spTree>
    <p:extLst>
      <p:ext uri="{BB962C8B-B14F-4D97-AF65-F5344CB8AC3E}">
        <p14:creationId xmlns:p14="http://schemas.microsoft.com/office/powerpoint/2010/main" val="316762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1703512" y="4102297"/>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7" name="吹き出し: 円形 16">
            <a:extLst>
              <a:ext uri="{FF2B5EF4-FFF2-40B4-BE49-F238E27FC236}">
                <a16:creationId xmlns:a16="http://schemas.microsoft.com/office/drawing/2014/main" id="{33790C22-42F6-4B04-8583-0383E481A61E}"/>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
        <p:nvSpPr>
          <p:cNvPr id="16" name="正方形/長方形 15">
            <a:extLst>
              <a:ext uri="{FF2B5EF4-FFF2-40B4-BE49-F238E27FC236}">
                <a16:creationId xmlns:a16="http://schemas.microsoft.com/office/drawing/2014/main" id="{B8462587-DCD0-49EA-B44E-DA68BA8EAF90}"/>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質疑応答・今講習会のアンケート</a:t>
            </a:r>
            <a:endParaRPr lang="ja-JP" altLang="en-US" sz="3200" dirty="0"/>
          </a:p>
        </p:txBody>
      </p:sp>
    </p:spTree>
    <p:extLst>
      <p:ext uri="{BB962C8B-B14F-4D97-AF65-F5344CB8AC3E}">
        <p14:creationId xmlns:p14="http://schemas.microsoft.com/office/powerpoint/2010/main" val="8148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839416" y="4941168"/>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7" name="吹き出し: 円形 16">
            <a:extLst>
              <a:ext uri="{FF2B5EF4-FFF2-40B4-BE49-F238E27FC236}">
                <a16:creationId xmlns:a16="http://schemas.microsoft.com/office/drawing/2014/main" id="{8859F4F7-0254-4C3D-80F8-53E85E9E4A9D}"/>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
        <p:nvSpPr>
          <p:cNvPr id="18" name="正方形/長方形 17">
            <a:extLst>
              <a:ext uri="{FF2B5EF4-FFF2-40B4-BE49-F238E27FC236}">
                <a16:creationId xmlns:a16="http://schemas.microsoft.com/office/drawing/2014/main" id="{E31172B3-33AE-42F0-8419-8556F3768DFF}"/>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質疑応答・今講習会のアンケート</a:t>
            </a:r>
            <a:endParaRPr lang="ja-JP" altLang="en-US" sz="3200" dirty="0"/>
          </a:p>
        </p:txBody>
      </p:sp>
    </p:spTree>
    <p:extLst>
      <p:ext uri="{BB962C8B-B14F-4D97-AF65-F5344CB8AC3E}">
        <p14:creationId xmlns:p14="http://schemas.microsoft.com/office/powerpoint/2010/main" val="18882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地域ごとの計画づくり（</a:t>
            </a:r>
            <a:r>
              <a:rPr lang="en-US" altLang="ja-JP" b="1" dirty="0">
                <a:solidFill>
                  <a:schemeClr val="bg1"/>
                </a:solidFill>
                <a:latin typeface="メイリオ" panose="020B0604030504040204" pitchFamily="50" charset="-128"/>
                <a:ea typeface="メイリオ" panose="020B0604030504040204" pitchFamily="50" charset="-128"/>
              </a:rPr>
              <a:t>GW</a:t>
            </a:r>
            <a:r>
              <a:rPr lang="ja-JP" altLang="en-US" b="1" dirty="0">
                <a:solidFill>
                  <a:schemeClr val="bg1"/>
                </a:solidFill>
                <a:latin typeface="メイリオ" panose="020B0604030504040204" pitchFamily="50" charset="-128"/>
                <a:ea typeface="メイリオ" panose="020B0604030504040204" pitchFamily="50" charset="-128"/>
              </a:rPr>
              <a:t>）</a:t>
            </a:r>
          </a:p>
        </p:txBody>
      </p:sp>
      <p:pic>
        <p:nvPicPr>
          <p:cNvPr id="6" name="Picture 6" descr="https://2.bp.blogspot.com/-gqxdojLWTgs/WhUiGDs5_hI/AAAAAAABIQI/vXJx0ArX1-4zeoSDEX56ewUta5M9DuEPgCLcBGAs/s800/kaigi_young_old_people.png">
            <a:extLst>
              <a:ext uri="{FF2B5EF4-FFF2-40B4-BE49-F238E27FC236}">
                <a16:creationId xmlns:a16="http://schemas.microsoft.com/office/drawing/2014/main" id="{953F33B7-60C3-44C2-ABE4-B19747D4E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580" y="1502024"/>
            <a:ext cx="2849084" cy="3007096"/>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B48B1C05-8A86-4754-A707-61BA922A9350}"/>
              </a:ext>
            </a:extLst>
          </p:cNvPr>
          <p:cNvSpPr/>
          <p:nvPr/>
        </p:nvSpPr>
        <p:spPr>
          <a:xfrm>
            <a:off x="9048328" y="737320"/>
            <a:ext cx="3024336" cy="515526"/>
          </a:xfrm>
          <a:prstGeom prst="rect">
            <a:avLst/>
          </a:prstGeom>
        </p:spPr>
        <p:txBody>
          <a:bodyPr wrap="square">
            <a:spAutoFit/>
          </a:bodyPr>
          <a:lstStyle/>
          <a:p>
            <a:pPr>
              <a:lnSpc>
                <a:spcPct val="150000"/>
              </a:lnSpc>
            </a:pPr>
            <a:r>
              <a:rPr lang="ja-JP" altLang="en-US" sz="2000" dirty="0">
                <a:solidFill>
                  <a:srgbClr val="000000"/>
                </a:solidFill>
                <a:latin typeface="メイリオ" panose="020B0604030504040204" pitchFamily="50" charset="-128"/>
                <a:ea typeface="メイリオ" panose="020B0604030504040204" pitchFamily="50" charset="-128"/>
              </a:rPr>
              <a:t>（</a:t>
            </a:r>
            <a:r>
              <a:rPr lang="en-US" altLang="ja-JP" sz="2000" dirty="0">
                <a:solidFill>
                  <a:srgbClr val="000000"/>
                </a:solidFill>
                <a:latin typeface="メイリオ" panose="020B0604030504040204" pitchFamily="50" charset="-128"/>
                <a:ea typeface="メイリオ" panose="020B0604030504040204" pitchFamily="50" charset="-128"/>
              </a:rPr>
              <a:t>GW:</a:t>
            </a:r>
            <a:r>
              <a:rPr lang="ja-JP" altLang="en-US" sz="2000" dirty="0">
                <a:solidFill>
                  <a:srgbClr val="000000"/>
                </a:solidFill>
                <a:latin typeface="メイリオ" panose="020B0604030504040204" pitchFamily="50" charset="-128"/>
                <a:ea typeface="メイリオ" panose="020B0604030504040204" pitchFamily="50" charset="-128"/>
              </a:rPr>
              <a:t>グループワーク）</a:t>
            </a:r>
            <a:endParaRPr lang="ja-JP" altLang="en-US" sz="2000" dirty="0"/>
          </a:p>
        </p:txBody>
      </p:sp>
      <p:sp>
        <p:nvSpPr>
          <p:cNvPr id="10" name="正方形/長方形 9">
            <a:extLst>
              <a:ext uri="{FF2B5EF4-FFF2-40B4-BE49-F238E27FC236}">
                <a16:creationId xmlns:a16="http://schemas.microsoft.com/office/drawing/2014/main" id="{E4A3713A-95A0-46CC-8A57-39FCC44F4984}"/>
              </a:ext>
            </a:extLst>
          </p:cNvPr>
          <p:cNvSpPr/>
          <p:nvPr/>
        </p:nvSpPr>
        <p:spPr>
          <a:xfrm>
            <a:off x="908893" y="1512597"/>
            <a:ext cx="7707387" cy="3054682"/>
          </a:xfrm>
          <a:prstGeom prst="rect">
            <a:avLst/>
          </a:prstGeom>
        </p:spPr>
        <p:txBody>
          <a:bodyPr wrap="square">
            <a:spAutoFit/>
          </a:bodyPr>
          <a:lstStyle/>
          <a:p>
            <a:pPr>
              <a:lnSpc>
                <a:spcPct val="150000"/>
              </a:lnSpc>
            </a:pPr>
            <a:r>
              <a:rPr lang="ja-JP" altLang="en-US" sz="4400" dirty="0">
                <a:solidFill>
                  <a:srgbClr val="000000"/>
                </a:solidFill>
                <a:latin typeface="メイリオ" panose="020B0604030504040204" pitchFamily="50" charset="-128"/>
                <a:ea typeface="メイリオ" panose="020B0604030504040204" pitchFamily="50" charset="-128"/>
              </a:rPr>
              <a:t>各地域での</a:t>
            </a:r>
            <a:endParaRPr lang="en-US" altLang="ja-JP" sz="44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rgbClr val="000000"/>
                </a:solidFill>
                <a:latin typeface="メイリオ" panose="020B0604030504040204" pitchFamily="50" charset="-128"/>
                <a:ea typeface="メイリオ" panose="020B0604030504040204" pitchFamily="50" charset="-128"/>
              </a:rPr>
              <a:t>ご近所サポーター講習会</a:t>
            </a:r>
            <a:r>
              <a:rPr lang="ja-JP" altLang="en-US" sz="4400" dirty="0">
                <a:solidFill>
                  <a:srgbClr val="000000"/>
                </a:solidFill>
                <a:latin typeface="メイリオ" panose="020B0604030504040204" pitchFamily="50" charset="-128"/>
                <a:ea typeface="メイリオ" panose="020B0604030504040204" pitchFamily="50" charset="-128"/>
              </a:rPr>
              <a:t>を</a:t>
            </a:r>
            <a:endParaRPr lang="en-US" altLang="ja-JP" sz="44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4400" dirty="0">
                <a:solidFill>
                  <a:srgbClr val="000000"/>
                </a:solidFill>
                <a:latin typeface="メイリオ" panose="020B0604030504040204" pitchFamily="50" charset="-128"/>
                <a:ea typeface="メイリオ" panose="020B0604030504040204" pitchFamily="50" charset="-128"/>
              </a:rPr>
              <a:t>計画してみましょう</a:t>
            </a:r>
            <a:endParaRPr lang="en-US" altLang="ja-JP" sz="44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864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6816080" cy="7056784"/>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sz="4800" b="1" dirty="0">
                <a:solidFill>
                  <a:srgbClr val="7030A0"/>
                </a:solidFill>
                <a:latin typeface="メイリオ" panose="020B0604030504040204" pitchFamily="50" charset="-128"/>
                <a:ea typeface="メイリオ" panose="020B0604030504040204" pitchFamily="50" charset="-128"/>
              </a:rPr>
              <a:t>イントロダクション</a:t>
            </a:r>
            <a:br>
              <a:rPr lang="en-US" altLang="ja-JP" sz="4800" b="1" dirty="0">
                <a:solidFill>
                  <a:srgbClr val="7030A0"/>
                </a:solidFill>
                <a:latin typeface="メイリオ" panose="020B0604030504040204" pitchFamily="50" charset="-128"/>
                <a:ea typeface="メイリオ" panose="020B0604030504040204" pitchFamily="50" charset="-128"/>
              </a:rPr>
            </a:br>
            <a:r>
              <a:rPr lang="ja-JP" altLang="en-US" sz="4800" b="1" dirty="0">
                <a:solidFill>
                  <a:srgbClr val="7030A0"/>
                </a:solidFill>
                <a:latin typeface="メイリオ" panose="020B0604030504040204" pitchFamily="50" charset="-128"/>
                <a:ea typeface="メイリオ" panose="020B0604030504040204" pitchFamily="50" charset="-128"/>
              </a:rPr>
              <a:t>（事業概要）</a:t>
            </a:r>
            <a:endParaRPr lang="ja-JP" altLang="en-US" sz="3600" b="1" dirty="0">
              <a:solidFill>
                <a:srgbClr val="7030A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DB6E8D4-6AFB-426B-BD8A-F079F9616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080" y="4806759"/>
            <a:ext cx="5392698" cy="2167653"/>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7001041" y="78107"/>
            <a:ext cx="4968552" cy="936074"/>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rPr>
              <a:t>新しい生活の中で近隣住民による</a:t>
            </a:r>
            <a:endParaRPr kumimoji="1" lang="en-US" altLang="ja-JP"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a:p>
            <a:pPr marL="0" marR="0" lvl="0" indent="0" algn="r" defTabSz="6858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rPr>
              <a:t>訪問型介護予防等を推進する事業</a:t>
            </a:r>
          </a:p>
        </p:txBody>
      </p:sp>
      <p:pic>
        <p:nvPicPr>
          <p:cNvPr id="6" name="図 5">
            <a:extLst>
              <a:ext uri="{FF2B5EF4-FFF2-40B4-BE49-F238E27FC236}">
                <a16:creationId xmlns:a16="http://schemas.microsoft.com/office/drawing/2014/main" id="{AA582DE9-A950-4B06-982A-4C879361C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87"/>
            <a:ext cx="3112118" cy="800259"/>
          </a:xfrm>
          <a:prstGeom prst="rect">
            <a:avLst/>
          </a:prstGeom>
        </p:spPr>
      </p:pic>
    </p:spTree>
    <p:extLst>
      <p:ext uri="{BB962C8B-B14F-4D97-AF65-F5344CB8AC3E}">
        <p14:creationId xmlns:p14="http://schemas.microsoft.com/office/powerpoint/2010/main" val="364490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1066795"/>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　　　　　　　」</a:t>
            </a:r>
            <a:endParaRPr lang="ja-JP" altLang="en-US" sz="3200" b="1" dirty="0">
              <a:solidFill>
                <a:srgbClr val="461DF3"/>
              </a:solidFill>
            </a:endParaRPr>
          </a:p>
        </p:txBody>
      </p:sp>
    </p:spTree>
    <p:extLst>
      <p:ext uri="{BB962C8B-B14F-4D97-AF65-F5344CB8AC3E}">
        <p14:creationId xmlns:p14="http://schemas.microsoft.com/office/powerpoint/2010/main" val="212883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第２回　ご近所サポーター講習会</a:t>
            </a:r>
          </a:p>
        </p:txBody>
      </p:sp>
      <p:sp>
        <p:nvSpPr>
          <p:cNvPr id="14" name="正方形/長方形 13">
            <a:extLst>
              <a:ext uri="{FF2B5EF4-FFF2-40B4-BE49-F238E27FC236}">
                <a16:creationId xmlns:a16="http://schemas.microsoft.com/office/drawing/2014/main" id="{F0477C3F-A338-4896-AA42-6218A5998DD3}"/>
              </a:ext>
            </a:extLst>
          </p:cNvPr>
          <p:cNvSpPr/>
          <p:nvPr/>
        </p:nvSpPr>
        <p:spPr>
          <a:xfrm>
            <a:off x="1775520" y="1124744"/>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あいさつ、前回の振り返り</a:t>
            </a:r>
            <a:endParaRPr lang="ja-JP" altLang="en-US" sz="3600" dirty="0"/>
          </a:p>
        </p:txBody>
      </p:sp>
      <p:sp>
        <p:nvSpPr>
          <p:cNvPr id="20" name="正方形/長方形 19">
            <a:extLst>
              <a:ext uri="{FF2B5EF4-FFF2-40B4-BE49-F238E27FC236}">
                <a16:creationId xmlns:a16="http://schemas.microsoft.com/office/drawing/2014/main" id="{66C6BB85-B117-4385-B89A-9F9AE95BC724}"/>
              </a:ext>
            </a:extLst>
          </p:cNvPr>
          <p:cNvSpPr/>
          <p:nvPr/>
        </p:nvSpPr>
        <p:spPr>
          <a:xfrm>
            <a:off x="1775520" y="3723710"/>
            <a:ext cx="9649072"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各地域での検討事項</a:t>
            </a:r>
            <a:endParaRPr lang="ja-JP" altLang="en-US" sz="3600" b="1" dirty="0">
              <a:solidFill>
                <a:srgbClr val="461DF3"/>
              </a:solidFill>
            </a:endParaRPr>
          </a:p>
        </p:txBody>
      </p:sp>
      <p:sp>
        <p:nvSpPr>
          <p:cNvPr id="23" name="正方形/長方形 22">
            <a:extLst>
              <a:ext uri="{FF2B5EF4-FFF2-40B4-BE49-F238E27FC236}">
                <a16:creationId xmlns:a16="http://schemas.microsoft.com/office/drawing/2014/main" id="{343F92F8-6409-4052-98C7-371AEC8269F1}"/>
              </a:ext>
            </a:extLst>
          </p:cNvPr>
          <p:cNvSpPr/>
          <p:nvPr/>
        </p:nvSpPr>
        <p:spPr>
          <a:xfrm>
            <a:off x="1775520" y="2424227"/>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本日の講義　</a:t>
            </a:r>
            <a:r>
              <a:rPr lang="ja-JP" altLang="en-US" sz="3600" b="1" dirty="0">
                <a:solidFill>
                  <a:srgbClr val="461DF3"/>
                </a:solidFill>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（その後ロールプレイ）</a:t>
            </a:r>
            <a:endParaRPr lang="ja-JP" altLang="en-US" sz="3600" dirty="0"/>
          </a:p>
        </p:txBody>
      </p:sp>
      <p:sp>
        <p:nvSpPr>
          <p:cNvPr id="11" name="正方形/長方形 10">
            <a:extLst>
              <a:ext uri="{FF2B5EF4-FFF2-40B4-BE49-F238E27FC236}">
                <a16:creationId xmlns:a16="http://schemas.microsoft.com/office/drawing/2014/main" id="{09B70DB6-1645-4251-88EA-44DB138D01B0}"/>
              </a:ext>
            </a:extLst>
          </p:cNvPr>
          <p:cNvSpPr/>
          <p:nvPr/>
        </p:nvSpPr>
        <p:spPr>
          <a:xfrm>
            <a:off x="1775520" y="5023192"/>
            <a:ext cx="928835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600" dirty="0"/>
          </a:p>
        </p:txBody>
      </p:sp>
    </p:spTree>
    <p:extLst>
      <p:ext uri="{BB962C8B-B14F-4D97-AF65-F5344CB8AC3E}">
        <p14:creationId xmlns:p14="http://schemas.microsoft.com/office/powerpoint/2010/main" val="80640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第３回　ご近所サポーター講習会</a:t>
            </a:r>
          </a:p>
        </p:txBody>
      </p:sp>
      <p:sp>
        <p:nvSpPr>
          <p:cNvPr id="14" name="正方形/長方形 13">
            <a:extLst>
              <a:ext uri="{FF2B5EF4-FFF2-40B4-BE49-F238E27FC236}">
                <a16:creationId xmlns:a16="http://schemas.microsoft.com/office/drawing/2014/main" id="{F0477C3F-A338-4896-AA42-6218A5998DD3}"/>
              </a:ext>
            </a:extLst>
          </p:cNvPr>
          <p:cNvSpPr/>
          <p:nvPr/>
        </p:nvSpPr>
        <p:spPr>
          <a:xfrm>
            <a:off x="1775520" y="1124744"/>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あいさつ、前回の振り返り</a:t>
            </a:r>
            <a:endParaRPr lang="ja-JP" altLang="en-US" sz="3600" dirty="0"/>
          </a:p>
        </p:txBody>
      </p:sp>
      <p:sp>
        <p:nvSpPr>
          <p:cNvPr id="20" name="正方形/長方形 19">
            <a:extLst>
              <a:ext uri="{FF2B5EF4-FFF2-40B4-BE49-F238E27FC236}">
                <a16:creationId xmlns:a16="http://schemas.microsoft.com/office/drawing/2014/main" id="{66C6BB85-B117-4385-B89A-9F9AE95BC724}"/>
              </a:ext>
            </a:extLst>
          </p:cNvPr>
          <p:cNvSpPr/>
          <p:nvPr/>
        </p:nvSpPr>
        <p:spPr>
          <a:xfrm>
            <a:off x="1775520" y="3723710"/>
            <a:ext cx="9649072"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各地域での検討事項</a:t>
            </a:r>
            <a:endParaRPr lang="ja-JP" altLang="en-US" sz="3600" b="1" dirty="0">
              <a:solidFill>
                <a:srgbClr val="461DF3"/>
              </a:solidFill>
            </a:endParaRPr>
          </a:p>
        </p:txBody>
      </p:sp>
      <p:sp>
        <p:nvSpPr>
          <p:cNvPr id="23" name="正方形/長方形 22">
            <a:extLst>
              <a:ext uri="{FF2B5EF4-FFF2-40B4-BE49-F238E27FC236}">
                <a16:creationId xmlns:a16="http://schemas.microsoft.com/office/drawing/2014/main" id="{343F92F8-6409-4052-98C7-371AEC8269F1}"/>
              </a:ext>
            </a:extLst>
          </p:cNvPr>
          <p:cNvSpPr/>
          <p:nvPr/>
        </p:nvSpPr>
        <p:spPr>
          <a:xfrm>
            <a:off x="1775520" y="2424227"/>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本日の講義　</a:t>
            </a:r>
            <a:r>
              <a:rPr lang="ja-JP" altLang="en-US" sz="3600" b="1" dirty="0">
                <a:solidFill>
                  <a:srgbClr val="461DF3"/>
                </a:solidFill>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（その後ロールプレイ）</a:t>
            </a:r>
            <a:endParaRPr lang="ja-JP" altLang="en-US" sz="3600" dirty="0"/>
          </a:p>
        </p:txBody>
      </p:sp>
      <p:sp>
        <p:nvSpPr>
          <p:cNvPr id="11" name="正方形/長方形 10">
            <a:extLst>
              <a:ext uri="{FF2B5EF4-FFF2-40B4-BE49-F238E27FC236}">
                <a16:creationId xmlns:a16="http://schemas.microsoft.com/office/drawing/2014/main" id="{09B70DB6-1645-4251-88EA-44DB138D01B0}"/>
              </a:ext>
            </a:extLst>
          </p:cNvPr>
          <p:cNvSpPr/>
          <p:nvPr/>
        </p:nvSpPr>
        <p:spPr>
          <a:xfrm>
            <a:off x="1775520" y="5023192"/>
            <a:ext cx="928835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600" dirty="0"/>
          </a:p>
        </p:txBody>
      </p:sp>
    </p:spTree>
    <p:extLst>
      <p:ext uri="{BB962C8B-B14F-4D97-AF65-F5344CB8AC3E}">
        <p14:creationId xmlns:p14="http://schemas.microsoft.com/office/powerpoint/2010/main" val="3681761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第４回　ご近所サポーター講習会</a:t>
            </a:r>
          </a:p>
        </p:txBody>
      </p:sp>
      <p:sp>
        <p:nvSpPr>
          <p:cNvPr id="14" name="正方形/長方形 13">
            <a:extLst>
              <a:ext uri="{FF2B5EF4-FFF2-40B4-BE49-F238E27FC236}">
                <a16:creationId xmlns:a16="http://schemas.microsoft.com/office/drawing/2014/main" id="{F0477C3F-A338-4896-AA42-6218A5998DD3}"/>
              </a:ext>
            </a:extLst>
          </p:cNvPr>
          <p:cNvSpPr/>
          <p:nvPr/>
        </p:nvSpPr>
        <p:spPr>
          <a:xfrm>
            <a:off x="1775520" y="1124744"/>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あいさつ、前回の振り返り</a:t>
            </a:r>
            <a:endParaRPr lang="ja-JP" altLang="en-US" sz="3600" dirty="0"/>
          </a:p>
        </p:txBody>
      </p:sp>
      <p:sp>
        <p:nvSpPr>
          <p:cNvPr id="20" name="正方形/長方形 19">
            <a:extLst>
              <a:ext uri="{FF2B5EF4-FFF2-40B4-BE49-F238E27FC236}">
                <a16:creationId xmlns:a16="http://schemas.microsoft.com/office/drawing/2014/main" id="{66C6BB85-B117-4385-B89A-9F9AE95BC724}"/>
              </a:ext>
            </a:extLst>
          </p:cNvPr>
          <p:cNvSpPr/>
          <p:nvPr/>
        </p:nvSpPr>
        <p:spPr>
          <a:xfrm>
            <a:off x="1775520" y="3723710"/>
            <a:ext cx="9649072" cy="854080"/>
          </a:xfrm>
          <a:prstGeom prst="rect">
            <a:avLst/>
          </a:prstGeom>
        </p:spPr>
        <p:txBody>
          <a:bodyPr wrap="square">
            <a:spAutoFit/>
          </a:bodyPr>
          <a:lstStyle/>
          <a:p>
            <a:pPr>
              <a:lnSpc>
                <a:spcPct val="150000"/>
              </a:lnSpc>
            </a:pPr>
            <a:r>
              <a:rPr lang="en-US" altLang="ja-JP" sz="3600" dirty="0">
                <a:solidFill>
                  <a:srgbClr val="000000"/>
                </a:solidFill>
                <a:latin typeface="メイリオ" panose="020B0604030504040204" pitchFamily="50" charset="-128"/>
                <a:ea typeface="メイリオ" panose="020B0604030504040204" pitchFamily="50" charset="-128"/>
              </a:rPr>
              <a:t>4</a:t>
            </a:r>
            <a:r>
              <a:rPr lang="ja-JP" altLang="en-US" sz="3600" dirty="0">
                <a:solidFill>
                  <a:srgbClr val="000000"/>
                </a:solidFill>
                <a:latin typeface="メイリオ" panose="020B0604030504040204" pitchFamily="50" charset="-128"/>
                <a:ea typeface="メイリオ" panose="020B0604030504040204" pitchFamily="50" charset="-128"/>
              </a:rPr>
              <a:t>回の振り返り、各地域での課題と今後の計画</a:t>
            </a:r>
            <a:endParaRPr lang="ja-JP" altLang="en-US" sz="3600" dirty="0"/>
          </a:p>
        </p:txBody>
      </p:sp>
      <p:sp>
        <p:nvSpPr>
          <p:cNvPr id="23" name="正方形/長方形 22">
            <a:extLst>
              <a:ext uri="{FF2B5EF4-FFF2-40B4-BE49-F238E27FC236}">
                <a16:creationId xmlns:a16="http://schemas.microsoft.com/office/drawing/2014/main" id="{343F92F8-6409-4052-98C7-371AEC8269F1}"/>
              </a:ext>
            </a:extLst>
          </p:cNvPr>
          <p:cNvSpPr/>
          <p:nvPr/>
        </p:nvSpPr>
        <p:spPr>
          <a:xfrm>
            <a:off x="1775520" y="2424227"/>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本日の講義　</a:t>
            </a:r>
            <a:r>
              <a:rPr lang="ja-JP" altLang="en-US" sz="3600" b="1" dirty="0">
                <a:solidFill>
                  <a:srgbClr val="461DF3"/>
                </a:solidFill>
                <a:latin typeface="メイリオ" panose="020B0604030504040204" pitchFamily="50" charset="-128"/>
                <a:ea typeface="メイリオ" panose="020B0604030504040204" pitchFamily="50" charset="-128"/>
              </a:rPr>
              <a:t>「　　　」</a:t>
            </a:r>
            <a:r>
              <a:rPr lang="ja-JP" altLang="en-US" sz="2800" dirty="0">
                <a:solidFill>
                  <a:prstClr val="black"/>
                </a:solidFill>
                <a:latin typeface="メイリオ" panose="020B0604030504040204" pitchFamily="50" charset="-128"/>
                <a:ea typeface="メイリオ" panose="020B0604030504040204" pitchFamily="50" charset="-128"/>
              </a:rPr>
              <a:t> 　（その後ロールプレイ）</a:t>
            </a:r>
            <a:endParaRPr lang="ja-JP" altLang="en-US" sz="3600" dirty="0"/>
          </a:p>
        </p:txBody>
      </p:sp>
      <p:sp>
        <p:nvSpPr>
          <p:cNvPr id="11" name="正方形/長方形 10">
            <a:extLst>
              <a:ext uri="{FF2B5EF4-FFF2-40B4-BE49-F238E27FC236}">
                <a16:creationId xmlns:a16="http://schemas.microsoft.com/office/drawing/2014/main" id="{09B70DB6-1645-4251-88EA-44DB138D01B0}"/>
              </a:ext>
            </a:extLst>
          </p:cNvPr>
          <p:cNvSpPr/>
          <p:nvPr/>
        </p:nvSpPr>
        <p:spPr>
          <a:xfrm>
            <a:off x="1775520" y="5023192"/>
            <a:ext cx="928835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まとめ、アンケート</a:t>
            </a:r>
            <a:endParaRPr lang="ja-JP" altLang="en-US" sz="3600" dirty="0"/>
          </a:p>
        </p:txBody>
      </p:sp>
    </p:spTree>
    <p:extLst>
      <p:ext uri="{BB962C8B-B14F-4D97-AF65-F5344CB8AC3E}">
        <p14:creationId xmlns:p14="http://schemas.microsoft.com/office/powerpoint/2010/main" val="2644643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国診協で準備した資料</a:t>
            </a:r>
          </a:p>
        </p:txBody>
      </p:sp>
      <p:sp>
        <p:nvSpPr>
          <p:cNvPr id="19" name="正方形/長方形 18">
            <a:extLst>
              <a:ext uri="{FF2B5EF4-FFF2-40B4-BE49-F238E27FC236}">
                <a16:creationId xmlns:a16="http://schemas.microsoft.com/office/drawing/2014/main" id="{02B78ACA-7E41-478B-BD67-8D5BB4FB5CAB}"/>
              </a:ext>
            </a:extLst>
          </p:cNvPr>
          <p:cNvSpPr/>
          <p:nvPr/>
        </p:nvSpPr>
        <p:spPr>
          <a:xfrm>
            <a:off x="1703512" y="1124744"/>
            <a:ext cx="419924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感染対策（第</a:t>
            </a:r>
            <a:r>
              <a:rPr lang="en-US" altLang="ja-JP" sz="3600" dirty="0">
                <a:solidFill>
                  <a:srgbClr val="000000"/>
                </a:solidFill>
                <a:latin typeface="メイリオ" panose="020B0604030504040204" pitchFamily="50" charset="-128"/>
                <a:ea typeface="メイリオ" panose="020B0604030504040204" pitchFamily="50" charset="-128"/>
              </a:rPr>
              <a:t>1</a:t>
            </a:r>
            <a:r>
              <a:rPr lang="ja-JP" altLang="en-US" sz="3600" dirty="0">
                <a:solidFill>
                  <a:srgbClr val="000000"/>
                </a:solidFill>
                <a:latin typeface="メイリオ" panose="020B0604030504040204" pitchFamily="50" charset="-128"/>
                <a:ea typeface="メイリオ" panose="020B0604030504040204" pitchFamily="50" charset="-128"/>
              </a:rPr>
              <a:t>回）</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A89B42DE-5C41-42CC-8121-9C991B12B5E9}"/>
              </a:ext>
            </a:extLst>
          </p:cNvPr>
          <p:cNvSpPr/>
          <p:nvPr/>
        </p:nvSpPr>
        <p:spPr>
          <a:xfrm>
            <a:off x="1703512" y="2115901"/>
            <a:ext cx="418138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食事栄養</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7A883AF8-1427-44E1-B4B2-5F6313B86C9B}"/>
              </a:ext>
            </a:extLst>
          </p:cNvPr>
          <p:cNvSpPr/>
          <p:nvPr/>
        </p:nvSpPr>
        <p:spPr>
          <a:xfrm>
            <a:off x="1703512" y="3107059"/>
            <a:ext cx="418138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ものわすれ</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D0C23A31-DFA5-4E7D-B820-208D5FAE80D1}"/>
              </a:ext>
            </a:extLst>
          </p:cNvPr>
          <p:cNvSpPr/>
          <p:nvPr/>
        </p:nvSpPr>
        <p:spPr>
          <a:xfrm>
            <a:off x="6393729" y="3103352"/>
            <a:ext cx="482467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閉じこもり・うつ</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A89C3140-3409-4A5A-92C8-EEE5B042493B}"/>
              </a:ext>
            </a:extLst>
          </p:cNvPr>
          <p:cNvSpPr/>
          <p:nvPr/>
        </p:nvSpPr>
        <p:spPr>
          <a:xfrm>
            <a:off x="1703512" y="4092656"/>
            <a:ext cx="418138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運動</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21985DA9-0658-48ED-98D5-9B6AF53CDF3F}"/>
              </a:ext>
            </a:extLst>
          </p:cNvPr>
          <p:cNvSpPr/>
          <p:nvPr/>
        </p:nvSpPr>
        <p:spPr>
          <a:xfrm>
            <a:off x="6393729" y="2114048"/>
            <a:ext cx="4845287"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口腔機能向上</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C184EF65-2874-435A-9C57-B9620B3D12DA}"/>
              </a:ext>
            </a:extLst>
          </p:cNvPr>
          <p:cNvSpPr/>
          <p:nvPr/>
        </p:nvSpPr>
        <p:spPr>
          <a:xfrm>
            <a:off x="1703512" y="5089374"/>
            <a:ext cx="4680520" cy="854080"/>
          </a:xfrm>
          <a:prstGeom prst="rect">
            <a:avLst/>
          </a:prstGeom>
        </p:spPr>
        <p:txBody>
          <a:bodyPr wrap="square">
            <a:spAutoFit/>
          </a:bodyPr>
          <a:lstStyle/>
          <a:p>
            <a:pPr>
              <a:lnSpc>
                <a:spcPct val="150000"/>
              </a:lnSpc>
            </a:pPr>
            <a:r>
              <a:rPr lang="en-US" altLang="ja-JP" sz="3600" dirty="0">
                <a:solidFill>
                  <a:srgbClr val="000000"/>
                </a:solidFill>
                <a:latin typeface="メイリオ" panose="020B0604030504040204" pitchFamily="50" charset="-128"/>
                <a:ea typeface="メイリオ" panose="020B0604030504040204" pitchFamily="50" charset="-128"/>
              </a:rPr>
              <a:t>Zoom</a:t>
            </a:r>
            <a:r>
              <a:rPr lang="ja-JP" altLang="en-US" sz="3600" dirty="0">
                <a:solidFill>
                  <a:srgbClr val="000000"/>
                </a:solidFill>
                <a:latin typeface="メイリオ" panose="020B0604030504040204" pitchFamily="50" charset="-128"/>
                <a:ea typeface="メイリオ" panose="020B0604030504040204" pitchFamily="50" charset="-128"/>
              </a:rPr>
              <a:t>の使い方</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104CBD56-7C17-4EA4-90A2-8BAB07790EFF}"/>
              </a:ext>
            </a:extLst>
          </p:cNvPr>
          <p:cNvSpPr/>
          <p:nvPr/>
        </p:nvSpPr>
        <p:spPr>
          <a:xfrm>
            <a:off x="6384032" y="4098216"/>
            <a:ext cx="5400600"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転倒予防の環境整備</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05D293AF-8921-4172-914E-4958CE8D9CD3}"/>
              </a:ext>
            </a:extLst>
          </p:cNvPr>
          <p:cNvSpPr/>
          <p:nvPr/>
        </p:nvSpPr>
        <p:spPr>
          <a:xfrm>
            <a:off x="6393729" y="1124744"/>
            <a:ext cx="5400600"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訪問の工夫（第</a:t>
            </a:r>
            <a:r>
              <a:rPr lang="en-US" altLang="ja-JP" sz="3600" dirty="0">
                <a:solidFill>
                  <a:srgbClr val="000000"/>
                </a:solidFill>
                <a:latin typeface="メイリオ" panose="020B0604030504040204" pitchFamily="50" charset="-128"/>
                <a:ea typeface="メイリオ" panose="020B0604030504040204" pitchFamily="50" charset="-128"/>
              </a:rPr>
              <a:t>1</a:t>
            </a:r>
            <a:r>
              <a:rPr lang="ja-JP" altLang="en-US" sz="3600" dirty="0">
                <a:solidFill>
                  <a:srgbClr val="000000"/>
                </a:solidFill>
                <a:latin typeface="メイリオ" panose="020B0604030504040204" pitchFamily="50" charset="-128"/>
                <a:ea typeface="メイリオ" panose="020B0604030504040204" pitchFamily="50" charset="-128"/>
              </a:rPr>
              <a:t>回）</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51228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16B41-5249-49C1-9CDB-EA342D0E6E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6F4EC34E-E131-4CF7-B48B-1B25135111E0}"/>
              </a:ext>
            </a:extLst>
          </p:cNvPr>
          <p:cNvSpPr txBox="1">
            <a:spLocks/>
          </p:cNvSpPr>
          <p:nvPr/>
        </p:nvSpPr>
        <p:spPr>
          <a:xfrm>
            <a:off x="882551" y="0"/>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地域</a:t>
            </a:r>
            <a:r>
              <a:rPr lang="en-US" altLang="ja-JP" sz="4000" b="1" dirty="0">
                <a:solidFill>
                  <a:schemeClr val="bg1"/>
                </a:solidFill>
                <a:latin typeface="メイリオ" panose="020B0604030504040204" pitchFamily="50" charset="-128"/>
                <a:ea typeface="メイリオ" panose="020B0604030504040204" pitchFamily="50" charset="-128"/>
              </a:rPr>
              <a:t>WEB</a:t>
            </a:r>
            <a:r>
              <a:rPr lang="ja-JP" altLang="en-US" sz="4000" b="1" dirty="0">
                <a:solidFill>
                  <a:schemeClr val="bg1"/>
                </a:solidFill>
                <a:latin typeface="メイリオ" panose="020B0604030504040204" pitchFamily="50" charset="-128"/>
                <a:ea typeface="メイリオ" panose="020B0604030504040204" pitchFamily="50" charset="-128"/>
              </a:rPr>
              <a:t>セミナー：分野別コンテンツ</a:t>
            </a:r>
          </a:p>
        </p:txBody>
      </p:sp>
      <p:grpSp>
        <p:nvGrpSpPr>
          <p:cNvPr id="20" name="グループ化 19"/>
          <p:cNvGrpSpPr/>
          <p:nvPr/>
        </p:nvGrpSpPr>
        <p:grpSpPr>
          <a:xfrm>
            <a:off x="851743" y="1035698"/>
            <a:ext cx="4422710" cy="5393094"/>
            <a:chOff x="851743" y="1035698"/>
            <a:chExt cx="4422710" cy="5393094"/>
          </a:xfrm>
        </p:grpSpPr>
        <p:sp>
          <p:nvSpPr>
            <p:cNvPr id="12" name="ホームベース 11">
              <a:hlinkClick r:id="rId3" action="ppaction://hlinkfi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latin typeface="メイリオ" panose="020B0604030504040204" pitchFamily="50" charset="-128"/>
                  <a:ea typeface="メイリオ" panose="020B0604030504040204" pitchFamily="50" charset="-128"/>
                </a:rPr>
                <a:t>運動</a:t>
              </a:r>
              <a:endParaRPr kumimoji="1" lang="en-US" altLang="ja-JP" sz="3600" b="1" dirty="0">
                <a:solidFill>
                  <a:schemeClr val="bg1"/>
                </a:solidFill>
                <a:latin typeface="メイリオ" panose="020B0604030504040204" pitchFamily="50" charset="-128"/>
                <a:ea typeface="メイリオ" panose="020B0604030504040204" pitchFamily="50" charset="-128"/>
              </a:endParaRPr>
            </a:p>
            <a:p>
              <a:pPr algn="ctr"/>
              <a:r>
                <a:rPr lang="ja-JP" altLang="en-US" dirty="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17</a:t>
              </a:r>
              <a:r>
                <a:rPr lang="ja-JP" altLang="en-US" dirty="0">
                  <a:solidFill>
                    <a:schemeClr val="bg1"/>
                  </a:solidFill>
                  <a:latin typeface="メイリオ" panose="020B0604030504040204" pitchFamily="50" charset="-128"/>
                  <a:ea typeface="メイリオ" panose="020B0604030504040204" pitchFamily="50" charset="-128"/>
                </a:rPr>
                <a:t>分</a:t>
              </a:r>
              <a:r>
                <a:rPr lang="en-US" altLang="ja-JP" dirty="0">
                  <a:solidFill>
                    <a:schemeClr val="bg1"/>
                  </a:solidFill>
                  <a:latin typeface="メイリオ" panose="020B0604030504040204" pitchFamily="50" charset="-128"/>
                  <a:ea typeface="メイリオ" panose="020B0604030504040204" pitchFamily="50" charset="-128"/>
                </a:rPr>
                <a:t>39</a:t>
              </a:r>
              <a:r>
                <a:rPr lang="ja-JP" altLang="en-US" dirty="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3" name="ホームベース 12">
              <a:hlinkClick r:id="rId4" action="ppaction://hlinkpres?slideindex=1&amp;slidetit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転倒予防の環境作り</a:t>
              </a:r>
              <a:endParaRPr lang="en-US" altLang="ja-JP" sz="28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rPr>
                <a:t>（</a:t>
              </a:r>
              <a:r>
                <a:rPr kumimoji="1" lang="en-US" altLang="ja-JP" dirty="0">
                  <a:solidFill>
                    <a:schemeClr val="bg1"/>
                  </a:solidFill>
                  <a:latin typeface="メイリオ" panose="020B0604030504040204" pitchFamily="50" charset="-128"/>
                  <a:ea typeface="メイリオ" panose="020B0604030504040204" pitchFamily="50" charset="-128"/>
                </a:rPr>
                <a:t>6</a:t>
              </a:r>
              <a:r>
                <a:rPr kumimoji="1" lang="ja-JP" altLang="en-US" dirty="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56</a:t>
              </a:r>
              <a:r>
                <a:rPr kumimoji="1" lang="ja-JP" altLang="en-US" dirty="0">
                  <a:solidFill>
                    <a:schemeClr val="bg1"/>
                  </a:solidFill>
                  <a:latin typeface="メイリオ" panose="020B0604030504040204" pitchFamily="50" charset="-128"/>
                  <a:ea typeface="メイリオ" panose="020B0604030504040204" pitchFamily="50" charset="-128"/>
                </a:rPr>
                <a:t>秒）</a:t>
              </a:r>
            </a:p>
          </p:txBody>
        </p:sp>
        <p:sp>
          <p:nvSpPr>
            <p:cNvPr id="14" name="ホームベース 13">
              <a:hlinkClick r:id="rId5"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口腔機能向上</a:t>
              </a:r>
              <a:endParaRPr lang="en-US" altLang="ja-JP" sz="3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rPr>
                <a:t>（</a:t>
              </a:r>
              <a:r>
                <a:rPr kumimoji="1" lang="en-US" altLang="ja-JP" dirty="0">
                  <a:solidFill>
                    <a:schemeClr val="bg1"/>
                  </a:solidFill>
                  <a:latin typeface="メイリオ" panose="020B0604030504040204" pitchFamily="50" charset="-128"/>
                  <a:ea typeface="メイリオ" panose="020B0604030504040204" pitchFamily="50" charset="-128"/>
                </a:rPr>
                <a:t>3</a:t>
              </a:r>
              <a:r>
                <a:rPr kumimoji="1" lang="ja-JP" altLang="en-US" dirty="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56</a:t>
              </a:r>
              <a:r>
                <a:rPr kumimoji="1" lang="ja-JP" altLang="en-US" dirty="0">
                  <a:solidFill>
                    <a:schemeClr val="bg1"/>
                  </a:solidFill>
                  <a:latin typeface="メイリオ" panose="020B0604030504040204" pitchFamily="50" charset="-128"/>
                  <a:ea typeface="メイリオ" panose="020B0604030504040204" pitchFamily="50" charset="-128"/>
                </a:rPr>
                <a:t>秒）</a:t>
              </a:r>
            </a:p>
          </p:txBody>
        </p:sp>
        <p:sp>
          <p:nvSpPr>
            <p:cNvPr id="15" name="ホームベース 14">
              <a:hlinkClick r:id="rId6" action="ppaction://hlinkpres?slideindex=1&amp;slidetitle="/>
            </p:cNvPr>
            <p:cNvSpPr/>
            <p:nvPr/>
          </p:nvSpPr>
          <p:spPr>
            <a:xfrm>
              <a:off x="867147"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食事栄養</a:t>
              </a:r>
              <a:endParaRPr lang="en-US" altLang="ja-JP" sz="3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b="1" dirty="0">
                  <a:solidFill>
                    <a:schemeClr val="bg1"/>
                  </a:solidFill>
                  <a:latin typeface="メイリオ" panose="020B0604030504040204" pitchFamily="50" charset="-128"/>
                  <a:ea typeface="メイリオ" panose="020B0604030504040204" pitchFamily="50" charset="-128"/>
                </a:rPr>
                <a:t>（</a:t>
              </a:r>
              <a:r>
                <a:rPr kumimoji="1" lang="en-US" altLang="ja-JP" b="1" dirty="0">
                  <a:solidFill>
                    <a:schemeClr val="bg1"/>
                  </a:solidFill>
                  <a:latin typeface="メイリオ" panose="020B0604030504040204" pitchFamily="50" charset="-128"/>
                  <a:ea typeface="メイリオ" panose="020B0604030504040204" pitchFamily="50" charset="-128"/>
                </a:rPr>
                <a:t>7</a:t>
              </a:r>
              <a:r>
                <a:rPr kumimoji="1" lang="ja-JP" altLang="en-US" b="1" dirty="0">
                  <a:solidFill>
                    <a:schemeClr val="bg1"/>
                  </a:solidFill>
                  <a:latin typeface="メイリオ" panose="020B0604030504040204" pitchFamily="50" charset="-128"/>
                  <a:ea typeface="メイリオ" panose="020B0604030504040204" pitchFamily="50" charset="-128"/>
                </a:rPr>
                <a:t>分</a:t>
              </a:r>
              <a:r>
                <a:rPr kumimoji="1" lang="en-US" altLang="ja-JP" b="1" dirty="0">
                  <a:solidFill>
                    <a:schemeClr val="bg1"/>
                  </a:solidFill>
                  <a:latin typeface="メイリオ" panose="020B0604030504040204" pitchFamily="50" charset="-128"/>
                  <a:ea typeface="メイリオ" panose="020B0604030504040204" pitchFamily="50" charset="-128"/>
                </a:rPr>
                <a:t>30</a:t>
              </a:r>
              <a:r>
                <a:rPr kumimoji="1" lang="ja-JP" altLang="en-US" b="1" dirty="0">
                  <a:solidFill>
                    <a:schemeClr val="bg1"/>
                  </a:solidFill>
                  <a:latin typeface="メイリオ" panose="020B0604030504040204" pitchFamily="50" charset="-128"/>
                  <a:ea typeface="メイリオ" panose="020B0604030504040204" pitchFamily="50" charset="-128"/>
                </a:rPr>
                <a:t>秒）</a:t>
              </a:r>
            </a:p>
          </p:txBody>
        </p:sp>
        <p:cxnSp>
          <p:nvCxnSpPr>
            <p:cNvPr id="17" name="直線コネクタ 16"/>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6387906" y="1035698"/>
            <a:ext cx="4422710" cy="5393094"/>
            <a:chOff x="851743" y="1035698"/>
            <a:chExt cx="4422710" cy="5393094"/>
          </a:xfrm>
        </p:grpSpPr>
        <p:sp>
          <p:nvSpPr>
            <p:cNvPr id="22" name="ホームベース 21">
              <a:hlinkClick r:id="rId7" action="ppaction://hlinkpres?slideindex=1&amp;slidetit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ものわすれ</a:t>
              </a:r>
              <a:endParaRPr lang="en-US" altLang="ja-JP" sz="3600" b="1" dirty="0">
                <a:solidFill>
                  <a:schemeClr val="bg1"/>
                </a:solidFill>
                <a:latin typeface="メイリオ" panose="020B0604030504040204" pitchFamily="50" charset="-128"/>
                <a:ea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9</a:t>
              </a:r>
              <a:r>
                <a:rPr lang="ja-JP" altLang="en-US" dirty="0">
                  <a:solidFill>
                    <a:schemeClr val="bg1"/>
                  </a:solidFill>
                  <a:latin typeface="メイリオ" panose="020B0604030504040204" pitchFamily="50" charset="-128"/>
                  <a:ea typeface="メイリオ" panose="020B0604030504040204" pitchFamily="50" charset="-128"/>
                </a:rPr>
                <a:t>分</a:t>
              </a:r>
              <a:r>
                <a:rPr lang="en-US" altLang="ja-JP" dirty="0">
                  <a:solidFill>
                    <a:schemeClr val="bg1"/>
                  </a:solidFill>
                  <a:latin typeface="メイリオ" panose="020B0604030504040204" pitchFamily="50" charset="-128"/>
                  <a:ea typeface="メイリオ" panose="020B0604030504040204" pitchFamily="50" charset="-128"/>
                </a:rPr>
                <a:t>53</a:t>
              </a:r>
              <a:r>
                <a:rPr lang="ja-JP" altLang="en-US" dirty="0">
                  <a:solidFill>
                    <a:schemeClr val="bg1"/>
                  </a:solidFill>
                  <a:latin typeface="メイリオ" panose="020B0604030504040204" pitchFamily="50" charset="-128"/>
                  <a:ea typeface="メイリオ" panose="020B0604030504040204" pitchFamily="50" charset="-128"/>
                </a:rPr>
                <a:t>秒）</a:t>
              </a:r>
              <a:endParaRPr kumimoji="1" lang="ja-JP" altLang="en-US" sz="4800" dirty="0">
                <a:solidFill>
                  <a:schemeClr val="bg1"/>
                </a:solidFill>
                <a:latin typeface="メイリオ" panose="020B0604030504040204" pitchFamily="50" charset="-128"/>
                <a:ea typeface="メイリオ" panose="020B0604030504040204" pitchFamily="50" charset="-128"/>
              </a:endParaRPr>
            </a:p>
          </p:txBody>
        </p:sp>
        <p:sp>
          <p:nvSpPr>
            <p:cNvPr id="23" name="ホームベース 22">
              <a:hlinkClick r:id="rId8" action="ppaction://hlinkpres?slideindex=1&amp;slidetit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とじこもり・うつ</a:t>
              </a:r>
              <a:endParaRPr lang="en-US" altLang="ja-JP" sz="2800" b="1" dirty="0">
                <a:solidFill>
                  <a:schemeClr val="bg1"/>
                </a:solidFill>
                <a:latin typeface="メイリオ" panose="020B0604030504040204" pitchFamily="50" charset="-128"/>
                <a:ea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9</a:t>
              </a:r>
              <a:r>
                <a:rPr lang="ja-JP" altLang="en-US" dirty="0">
                  <a:solidFill>
                    <a:schemeClr val="bg1"/>
                  </a:solidFill>
                  <a:latin typeface="メイリオ" panose="020B0604030504040204" pitchFamily="50" charset="-128"/>
                  <a:ea typeface="メイリオ" panose="020B0604030504040204" pitchFamily="50" charset="-128"/>
                </a:rPr>
                <a:t>分</a:t>
              </a:r>
              <a:r>
                <a:rPr lang="en-US" altLang="ja-JP" dirty="0">
                  <a:solidFill>
                    <a:schemeClr val="bg1"/>
                  </a:solidFill>
                  <a:latin typeface="メイリオ" panose="020B0604030504040204" pitchFamily="50" charset="-128"/>
                  <a:ea typeface="メイリオ" panose="020B0604030504040204" pitchFamily="50" charset="-128"/>
                </a:rPr>
                <a:t>52</a:t>
              </a:r>
              <a:r>
                <a:rPr lang="ja-JP" altLang="en-US" dirty="0">
                  <a:solidFill>
                    <a:schemeClr val="bg1"/>
                  </a:solidFill>
                  <a:latin typeface="メイリオ" panose="020B0604030504040204" pitchFamily="50" charset="-128"/>
                  <a:ea typeface="メイリオ" panose="020B0604030504040204" pitchFamily="50" charset="-128"/>
                </a:rPr>
                <a:t>秒）</a:t>
              </a:r>
            </a:p>
          </p:txBody>
        </p:sp>
        <p:sp>
          <p:nvSpPr>
            <p:cNvPr id="24" name="ホームベース 23">
              <a:hlinkClick r:id="rId9"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訪問の工夫</a:t>
              </a:r>
              <a:endParaRPr lang="en-US" altLang="ja-JP" sz="3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rPr>
                <a:t>（</a:t>
              </a:r>
              <a:r>
                <a:rPr kumimoji="1" lang="en-US" altLang="ja-JP" dirty="0">
                  <a:solidFill>
                    <a:schemeClr val="bg1"/>
                  </a:solidFill>
                  <a:latin typeface="メイリオ" panose="020B0604030504040204" pitchFamily="50" charset="-128"/>
                  <a:ea typeface="メイリオ" panose="020B0604030504040204" pitchFamily="50" charset="-128"/>
                </a:rPr>
                <a:t>19</a:t>
              </a:r>
              <a:r>
                <a:rPr kumimoji="1" lang="ja-JP" altLang="en-US" dirty="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54</a:t>
              </a:r>
              <a:r>
                <a:rPr kumimoji="1" lang="ja-JP" altLang="en-US" dirty="0">
                  <a:solidFill>
                    <a:schemeClr val="bg1"/>
                  </a:solidFill>
                  <a:latin typeface="メイリオ" panose="020B0604030504040204" pitchFamily="50" charset="-128"/>
                  <a:ea typeface="メイリオ" panose="020B0604030504040204" pitchFamily="50" charset="-128"/>
                </a:rPr>
                <a:t>秒）</a:t>
              </a:r>
            </a:p>
          </p:txBody>
        </p:sp>
        <p:sp>
          <p:nvSpPr>
            <p:cNvPr id="25" name="ホームベース 24">
              <a:hlinkClick r:id="rId10" action="ppaction://hlinkpres?slideindex=1&amp;slidetitle="/>
            </p:cNvPr>
            <p:cNvSpPr/>
            <p:nvPr/>
          </p:nvSpPr>
          <p:spPr>
            <a:xfrm>
              <a:off x="882551"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感染対策</a:t>
              </a:r>
              <a:endParaRPr lang="en-US" altLang="ja-JP" sz="3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rPr>
                <a:t>（</a:t>
              </a:r>
              <a:r>
                <a:rPr kumimoji="1" lang="en-US" altLang="ja-JP" dirty="0">
                  <a:solidFill>
                    <a:schemeClr val="bg1"/>
                  </a:solidFill>
                  <a:latin typeface="メイリオ" panose="020B0604030504040204" pitchFamily="50" charset="-128"/>
                  <a:ea typeface="メイリオ" panose="020B0604030504040204" pitchFamily="50" charset="-128"/>
                </a:rPr>
                <a:t>12</a:t>
              </a:r>
              <a:r>
                <a:rPr kumimoji="1" lang="ja-JP" altLang="en-US" dirty="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14</a:t>
              </a:r>
              <a:r>
                <a:rPr kumimoji="1" lang="ja-JP" altLang="en-US" dirty="0">
                  <a:solidFill>
                    <a:schemeClr val="bg1"/>
                  </a:solidFill>
                  <a:latin typeface="メイリオ" panose="020B0604030504040204" pitchFamily="50" charset="-128"/>
                  <a:ea typeface="メイリオ" panose="020B0604030504040204" pitchFamily="50" charset="-128"/>
                </a:rPr>
                <a:t>秒）</a:t>
              </a:r>
            </a:p>
          </p:txBody>
        </p:sp>
        <p:cxnSp>
          <p:nvCxnSpPr>
            <p:cNvPr id="26" name="直線コネクタ 25"/>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7328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8" name="正方形/長方形 7">
            <a:extLst>
              <a:ext uri="{FF2B5EF4-FFF2-40B4-BE49-F238E27FC236}">
                <a16:creationId xmlns:a16="http://schemas.microsoft.com/office/drawing/2014/main" id="{CEC9089B-F752-44AF-9FBB-4F300D604335}"/>
              </a:ext>
            </a:extLst>
          </p:cNvPr>
          <p:cNvSpPr/>
          <p:nvPr/>
        </p:nvSpPr>
        <p:spPr>
          <a:xfrm>
            <a:off x="1343471" y="980728"/>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本講習会の趣旨</a:t>
            </a:r>
            <a:endParaRPr lang="ja-JP" altLang="en-US" sz="3200" dirty="0"/>
          </a:p>
        </p:txBody>
      </p:sp>
      <p:sp>
        <p:nvSpPr>
          <p:cNvPr id="10" name="正方形/長方形 9">
            <a:extLst>
              <a:ext uri="{FF2B5EF4-FFF2-40B4-BE49-F238E27FC236}">
                <a16:creationId xmlns:a16="http://schemas.microsoft.com/office/drawing/2014/main" id="{88BA5844-E16A-4FE1-8FDA-A04E4434E722}"/>
              </a:ext>
            </a:extLst>
          </p:cNvPr>
          <p:cNvSpPr/>
          <p:nvPr/>
        </p:nvSpPr>
        <p:spPr>
          <a:xfrm>
            <a:off x="1343471" y="2564904"/>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ご近所サポーター講習会について</a:t>
            </a:r>
            <a:endParaRPr lang="ja-JP" altLang="en-US" sz="3200" dirty="0"/>
          </a:p>
        </p:txBody>
      </p:sp>
      <p:sp>
        <p:nvSpPr>
          <p:cNvPr id="11" name="正方形/長方形 10">
            <a:extLst>
              <a:ext uri="{FF2B5EF4-FFF2-40B4-BE49-F238E27FC236}">
                <a16:creationId xmlns:a16="http://schemas.microsoft.com/office/drawing/2014/main" id="{AABA098E-D7C5-4DB1-BDAE-0D163D8AAD76}"/>
              </a:ext>
            </a:extLst>
          </p:cNvPr>
          <p:cNvSpPr/>
          <p:nvPr/>
        </p:nvSpPr>
        <p:spPr>
          <a:xfrm>
            <a:off x="2279576" y="3265734"/>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ご近所サポーター講習会の開催方法</a:t>
            </a:r>
            <a:endParaRPr lang="ja-JP" altLang="en-US" sz="3200" dirty="0"/>
          </a:p>
        </p:txBody>
      </p:sp>
      <p:sp>
        <p:nvSpPr>
          <p:cNvPr id="13" name="正方形/長方形 12">
            <a:extLst>
              <a:ext uri="{FF2B5EF4-FFF2-40B4-BE49-F238E27FC236}">
                <a16:creationId xmlns:a16="http://schemas.microsoft.com/office/drawing/2014/main" id="{5476C9AD-F543-4C8D-8CF1-F480E6B5D8ED}"/>
              </a:ext>
            </a:extLst>
          </p:cNvPr>
          <p:cNvSpPr/>
          <p:nvPr/>
        </p:nvSpPr>
        <p:spPr>
          <a:xfrm>
            <a:off x="1343471" y="4797152"/>
            <a:ext cx="7471881"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地域ごとの計画づくり（</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14" name="矢印: 右 13">
            <a:extLst>
              <a:ext uri="{FF2B5EF4-FFF2-40B4-BE49-F238E27FC236}">
                <a16:creationId xmlns:a16="http://schemas.microsoft.com/office/drawing/2014/main" id="{30D2C726-8715-4406-A7A1-941CAF51A7E9}"/>
              </a:ext>
            </a:extLst>
          </p:cNvPr>
          <p:cNvSpPr/>
          <p:nvPr/>
        </p:nvSpPr>
        <p:spPr>
          <a:xfrm>
            <a:off x="839416" y="5661248"/>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本日の流れ</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CC37D1EB-0EB4-4228-BCF9-19BE71DD981C}"/>
              </a:ext>
            </a:extLst>
          </p:cNvPr>
          <p:cNvSpPr/>
          <p:nvPr/>
        </p:nvSpPr>
        <p:spPr>
          <a:xfrm>
            <a:off x="1343470" y="1772816"/>
            <a:ext cx="10009114"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訪問型介護予防について考えてみよう（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0" name="正方形/長方形 19">
            <a:extLst>
              <a:ext uri="{FF2B5EF4-FFF2-40B4-BE49-F238E27FC236}">
                <a16:creationId xmlns:a16="http://schemas.microsoft.com/office/drawing/2014/main" id="{6E4CAD9F-2F17-456E-95D6-B61351E27267}"/>
              </a:ext>
            </a:extLst>
          </p:cNvPr>
          <p:cNvSpPr/>
          <p:nvPr/>
        </p:nvSpPr>
        <p:spPr>
          <a:xfrm>
            <a:off x="2279576" y="3965328"/>
            <a:ext cx="928903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実際にご近所サポーター講習会をやってみよう</a:t>
            </a:r>
            <a:endParaRPr lang="ja-JP" altLang="en-US" sz="3200" dirty="0"/>
          </a:p>
        </p:txBody>
      </p:sp>
      <p:sp>
        <p:nvSpPr>
          <p:cNvPr id="18" name="吹き出し: 円形 17">
            <a:extLst>
              <a:ext uri="{FF2B5EF4-FFF2-40B4-BE49-F238E27FC236}">
                <a16:creationId xmlns:a16="http://schemas.microsoft.com/office/drawing/2014/main" id="{E67B48B5-D1DB-44DA-B829-1E63F11D452E}"/>
              </a:ext>
            </a:extLst>
          </p:cNvPr>
          <p:cNvSpPr/>
          <p:nvPr/>
        </p:nvSpPr>
        <p:spPr>
          <a:xfrm>
            <a:off x="9552384" y="3130043"/>
            <a:ext cx="1944216" cy="739330"/>
          </a:xfrm>
          <a:prstGeom prst="wedgeEllipseCallout">
            <a:avLst>
              <a:gd name="adj1" fmla="val -73556"/>
              <a:gd name="adj2" fmla="val 717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休憩</a:t>
            </a:r>
          </a:p>
        </p:txBody>
      </p:sp>
      <p:sp>
        <p:nvSpPr>
          <p:cNvPr id="17" name="正方形/長方形 16">
            <a:extLst>
              <a:ext uri="{FF2B5EF4-FFF2-40B4-BE49-F238E27FC236}">
                <a16:creationId xmlns:a16="http://schemas.microsoft.com/office/drawing/2014/main" id="{7DBAA29D-AAF9-42F5-8DCE-2D9E43177A19}"/>
              </a:ext>
            </a:extLst>
          </p:cNvPr>
          <p:cNvSpPr/>
          <p:nvPr/>
        </p:nvSpPr>
        <p:spPr>
          <a:xfrm>
            <a:off x="1343471" y="5548204"/>
            <a:ext cx="7471881" cy="769441"/>
          </a:xfrm>
          <a:prstGeom prst="rect">
            <a:avLst/>
          </a:prstGeom>
        </p:spPr>
        <p:txBody>
          <a:bodyPr wrap="square" lIns="91440" tIns="45720" rIns="91440" bIns="45720" anchor="t">
            <a:spAutoFit/>
          </a:bodyPr>
          <a:lstStyle/>
          <a:p>
            <a:pPr>
              <a:lnSpc>
                <a:spcPct val="150000"/>
              </a:lnSpc>
            </a:pPr>
            <a:r>
              <a:rPr lang="ja-JP" altLang="en-US" sz="3200" dirty="0">
                <a:solidFill>
                  <a:srgbClr val="000000"/>
                </a:solidFill>
                <a:latin typeface="メイリオ"/>
                <a:ea typeface="メイリオ"/>
              </a:rPr>
              <a:t>質疑応答・今講習会のアンケート</a:t>
            </a:r>
            <a:endParaRPr lang="ja-JP" altLang="en-US" sz="3200" dirty="0"/>
          </a:p>
        </p:txBody>
      </p:sp>
    </p:spTree>
    <p:extLst>
      <p:ext uri="{BB962C8B-B14F-4D97-AF65-F5344CB8AC3E}">
        <p14:creationId xmlns:p14="http://schemas.microsoft.com/office/powerpoint/2010/main" val="24577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質疑応答</a:t>
            </a:r>
          </a:p>
        </p:txBody>
      </p:sp>
      <p:sp>
        <p:nvSpPr>
          <p:cNvPr id="19" name="正方形/長方形 18">
            <a:extLst>
              <a:ext uri="{FF2B5EF4-FFF2-40B4-BE49-F238E27FC236}">
                <a16:creationId xmlns:a16="http://schemas.microsoft.com/office/drawing/2014/main" id="{02B78ACA-7E41-478B-BD67-8D5BB4FB5CAB}"/>
              </a:ext>
            </a:extLst>
          </p:cNvPr>
          <p:cNvSpPr/>
          <p:nvPr/>
        </p:nvSpPr>
        <p:spPr>
          <a:xfrm>
            <a:off x="3143672" y="1922818"/>
            <a:ext cx="7704856" cy="3012363"/>
          </a:xfrm>
          <a:prstGeom prst="rect">
            <a:avLst/>
          </a:prstGeom>
        </p:spPr>
        <p:txBody>
          <a:bodyPr wrap="square">
            <a:spAutoFit/>
          </a:bodyPr>
          <a:lstStyle/>
          <a:p>
            <a:pPr>
              <a:lnSpc>
                <a:spcPct val="150000"/>
              </a:lnSpc>
            </a:pPr>
            <a:r>
              <a:rPr lang="ja-JP" altLang="en-US" sz="6600" dirty="0">
                <a:solidFill>
                  <a:srgbClr val="000000"/>
                </a:solidFill>
                <a:latin typeface="メイリオ" panose="020B0604030504040204" pitchFamily="50" charset="-128"/>
                <a:ea typeface="メイリオ" panose="020B0604030504040204" pitchFamily="50" charset="-128"/>
              </a:rPr>
              <a:t>何か質問は</a:t>
            </a:r>
            <a:endParaRPr lang="en-US" altLang="ja-JP" sz="66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6600" dirty="0">
                <a:solidFill>
                  <a:srgbClr val="000000"/>
                </a:solidFill>
                <a:latin typeface="メイリオ" panose="020B0604030504040204" pitchFamily="50" charset="-128"/>
                <a:ea typeface="メイリオ" panose="020B0604030504040204" pitchFamily="50" charset="-128"/>
              </a:rPr>
              <a:t>ございませんか？</a:t>
            </a:r>
            <a:endParaRPr lang="en-US" altLang="ja-JP" sz="66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0441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b="1" dirty="0">
                <a:solidFill>
                  <a:schemeClr val="bg1"/>
                </a:solidFill>
                <a:latin typeface="メイリオ" panose="020B0604030504040204" pitchFamily="50" charset="-128"/>
                <a:ea typeface="メイリオ" panose="020B0604030504040204" pitchFamily="50" charset="-128"/>
              </a:rPr>
              <a:t>本日の講習会のアンケート</a:t>
            </a:r>
          </a:p>
        </p:txBody>
      </p:sp>
      <p:sp>
        <p:nvSpPr>
          <p:cNvPr id="19" name="正方形/長方形 18">
            <a:extLst>
              <a:ext uri="{FF2B5EF4-FFF2-40B4-BE49-F238E27FC236}">
                <a16:creationId xmlns:a16="http://schemas.microsoft.com/office/drawing/2014/main" id="{02B78ACA-7E41-478B-BD67-8D5BB4FB5CAB}"/>
              </a:ext>
            </a:extLst>
          </p:cNvPr>
          <p:cNvSpPr/>
          <p:nvPr/>
        </p:nvSpPr>
        <p:spPr>
          <a:xfrm>
            <a:off x="2207568" y="1922818"/>
            <a:ext cx="9325471" cy="3012363"/>
          </a:xfrm>
          <a:prstGeom prst="rect">
            <a:avLst/>
          </a:prstGeom>
        </p:spPr>
        <p:txBody>
          <a:bodyPr wrap="square">
            <a:spAutoFit/>
          </a:bodyPr>
          <a:lstStyle/>
          <a:p>
            <a:pPr>
              <a:lnSpc>
                <a:spcPct val="150000"/>
              </a:lnSpc>
            </a:pPr>
            <a:r>
              <a:rPr lang="ja-JP" altLang="en-US" sz="6600" dirty="0">
                <a:solidFill>
                  <a:srgbClr val="000000"/>
                </a:solidFill>
                <a:latin typeface="メイリオ" panose="020B0604030504040204" pitchFamily="50" charset="-128"/>
                <a:ea typeface="メイリオ" panose="020B0604030504040204" pitchFamily="50" charset="-128"/>
              </a:rPr>
              <a:t>アンケートにご協力</a:t>
            </a:r>
            <a:endParaRPr lang="en-US" altLang="ja-JP" sz="66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6600" dirty="0">
                <a:solidFill>
                  <a:srgbClr val="000000"/>
                </a:solidFill>
                <a:latin typeface="メイリオ" panose="020B0604030504040204" pitchFamily="50" charset="-128"/>
                <a:ea typeface="メイリオ" panose="020B0604030504040204" pitchFamily="50" charset="-128"/>
              </a:rPr>
              <a:t>よろしくお願いします</a:t>
            </a:r>
            <a:endParaRPr lang="en-US" altLang="ja-JP" sz="66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5145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rgbClr val="7143E5"/>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おつかれさまでした</a:t>
            </a:r>
          </a:p>
        </p:txBody>
      </p:sp>
      <p:pic>
        <p:nvPicPr>
          <p:cNvPr id="10" name="図 9">
            <a:extLst>
              <a:ext uri="{FF2B5EF4-FFF2-40B4-BE49-F238E27FC236}">
                <a16:creationId xmlns:a16="http://schemas.microsoft.com/office/drawing/2014/main" id="{391C88B4-1343-43E3-B49B-F7194AD44E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07" y="1484784"/>
            <a:ext cx="12331995" cy="4956978"/>
          </a:xfrm>
          <a:prstGeom prst="rect">
            <a:avLst/>
          </a:prstGeom>
        </p:spPr>
      </p:pic>
    </p:spTree>
    <p:extLst>
      <p:ext uri="{BB962C8B-B14F-4D97-AF65-F5344CB8AC3E}">
        <p14:creationId xmlns:p14="http://schemas.microsoft.com/office/powerpoint/2010/main" val="280859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この事業について</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055440" y="1965253"/>
            <a:ext cx="10369152" cy="415498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新しい生活様式の中で近隣住民による訪問型介護予防等を推進する事業</a:t>
            </a:r>
            <a:endParaRPr kumimoji="0"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全国国民健康保険診療施設協議会が全国４か所で実施します。</a:t>
            </a: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埼玉県小鹿野町　　　　　　　岐阜県郡上市</a:t>
            </a: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静岡県浜松市天竜区　　　　　鳥取県日南町</a:t>
            </a: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56825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908719"/>
            <a:ext cx="7200800" cy="5091009"/>
          </a:xfrm>
          <a:prstGeom prst="rect">
            <a:avLst/>
          </a:prstGeom>
        </p:spPr>
      </p:pic>
    </p:spTree>
    <p:extLst>
      <p:ext uri="{BB962C8B-B14F-4D97-AF65-F5344CB8AC3E}">
        <p14:creationId xmlns:p14="http://schemas.microsoft.com/office/powerpoint/2010/main" val="105354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フレイルと介護予防</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911424" y="2001931"/>
            <a:ext cx="10729192" cy="3808735"/>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コロナフレイル</a:t>
            </a: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とは？</a:t>
            </a:r>
            <a:endParaRPr kumimoji="0" lang="en-US" altLang="ja-JP"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新型コロナウイルス流行に対する自粛生活のため、外出機会が減ることによって健常者がフレイル状態に陥ること。</a:t>
            </a:r>
          </a:p>
        </p:txBody>
      </p:sp>
    </p:spTree>
    <p:extLst>
      <p:ext uri="{BB962C8B-B14F-4D97-AF65-F5344CB8AC3E}">
        <p14:creationId xmlns:p14="http://schemas.microsoft.com/office/powerpoint/2010/main" val="38653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フレイルと介護予防</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199982" y="1844824"/>
            <a:ext cx="10225136" cy="378565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ここで、ちょっと考えてみましょう</a:t>
            </a:r>
            <a:r>
              <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外出機会が減るって？</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〇通いの場に出ていたけど、自粛生活で出られない</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▽交通弱者のため通いの場まで行けない</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▽引きこもり等で通いの場に行くつもりがない</a:t>
            </a:r>
          </a:p>
        </p:txBody>
      </p:sp>
    </p:spTree>
    <p:extLst>
      <p:ext uri="{BB962C8B-B14F-4D97-AF65-F5344CB8AC3E}">
        <p14:creationId xmlns:p14="http://schemas.microsoft.com/office/powerpoint/2010/main" val="362064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本事業の概要</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sp>
        <p:nvSpPr>
          <p:cNvPr id="11" name="正方形/長方形 10">
            <a:extLst>
              <a:ext uri="{FF2B5EF4-FFF2-40B4-BE49-F238E27FC236}">
                <a16:creationId xmlns:a16="http://schemas.microsoft.com/office/drawing/2014/main" id="{8333C82B-3128-4540-A32F-1706FD676E84}"/>
              </a:ext>
            </a:extLst>
          </p:cNvPr>
          <p:cNvSpPr/>
          <p:nvPr/>
        </p:nvSpPr>
        <p:spPr>
          <a:xfrm>
            <a:off x="1127448" y="1819929"/>
            <a:ext cx="10441160" cy="433965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本事業</a:t>
            </a: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はコロナに関わらず、</a:t>
            </a:r>
            <a:r>
              <a:rPr kumimoji="0" lang="ja-JP" altLang="en-US" sz="3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外出機会の少なくなった方</a:t>
            </a: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に対する</a:t>
            </a:r>
            <a:r>
              <a:rPr kumimoji="0" lang="ja-JP" altLang="en-US" sz="3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介護予防プログラム</a:t>
            </a: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を行うものです。</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・感染対策に留意しながら、ご近所サポーターが訪問</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・近所付き合いの中で介護予防や生活支援を行う</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・ご近所サポーターの養成は、オンラインで行う</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10" name="Picture 4" descr="公益社団法人　全国国民健康保険診療施設協議会">
            <a:extLst>
              <a:ext uri="{FF2B5EF4-FFF2-40B4-BE49-F238E27FC236}">
                <a16:creationId xmlns:a16="http://schemas.microsoft.com/office/drawing/2014/main" id="{29E7D361-DFD0-4E60-98CE-A0D7ECD49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8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AACDD4F-2464-43FD-A6AA-0F238CFD76AE}"/>
              </a:ext>
            </a:extLst>
          </p:cNvPr>
          <p:cNvSpPr txBox="1">
            <a:spLocks/>
          </p:cNvSpPr>
          <p:nvPr/>
        </p:nvSpPr>
        <p:spPr>
          <a:xfrm>
            <a:off x="0" y="569282"/>
            <a:ext cx="12192000" cy="928593"/>
          </a:xfrm>
          <a:prstGeom prst="rect">
            <a:avLst/>
          </a:prstGeom>
          <a:solidFill>
            <a:schemeClr val="accent4">
              <a:lumMod val="20000"/>
              <a:lumOff val="80000"/>
            </a:schemeClr>
          </a:solidFill>
        </p:spPr>
        <p:txBody>
          <a:bodyPr vert="horz" lIns="63305" tIns="36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0"/>
              </a:spcBef>
            </a:pPr>
            <a:r>
              <a:rPr lang="ja-JP" altLang="en-US" b="1">
                <a:solidFill>
                  <a:srgbClr val="7030A0"/>
                </a:solidFill>
                <a:latin typeface="メイリオ" panose="020B0604030504040204" pitchFamily="50" charset="-128"/>
                <a:ea typeface="メイリオ" panose="020B0604030504040204" pitchFamily="50" charset="-128"/>
              </a:rPr>
              <a:t>本事業の概要</a:t>
            </a:r>
            <a:endParaRPr lang="ja-JP" altLang="en-US" b="1" dirty="0">
              <a:solidFill>
                <a:srgbClr val="7030A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487488" y="1700808"/>
            <a:ext cx="9577064" cy="46474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対象者</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健康な高齢者が要介護状態となることの予防</a:t>
            </a:r>
            <a:endParaRPr kumimoji="1" lang="en-US" altLang="ja-JP"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・要介護状態の軽減や悪化防止</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アプローチ法</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・脳卒中など要介護状態となる疾病の予防</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フレイル経由で要介護状態になることの予防</a:t>
            </a:r>
            <a:endParaRPr kumimoji="0" lang="en-US" altLang="ja-JP"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5987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FA3255BB-2EE9-429D-8B53-56D42439E240}"/>
              </a:ext>
            </a:extLst>
          </p:cNvPr>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本事業の概要</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775520" y="1652905"/>
            <a:ext cx="10225136" cy="51398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内容</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・高齢者本人へのアプローチ（機能訓練など）</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・生活環境の調整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・地域の中の居場所・出番づくり</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場所</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・入居施設</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・通所施設</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・地域の通いの場</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自宅</a:t>
            </a:r>
          </a:p>
        </p:txBody>
      </p:sp>
    </p:spTree>
    <p:extLst>
      <p:ext uri="{BB962C8B-B14F-4D97-AF65-F5344CB8AC3E}">
        <p14:creationId xmlns:p14="http://schemas.microsoft.com/office/powerpoint/2010/main" val="1949108804"/>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82145</TotalTime>
  <Words>2678</Words>
  <Application>Microsoft Office PowerPoint</Application>
  <PresentationFormat>ワイド画面</PresentationFormat>
  <Paragraphs>345</Paragraphs>
  <Slides>40</Slides>
  <Notes>39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40</vt:i4>
      </vt:variant>
    </vt:vector>
  </HeadingPairs>
  <TitlesOfParts>
    <vt:vector size="50" baseType="lpstr">
      <vt:lpstr>ＭＳ Ｐゴシック</vt:lpstr>
      <vt:lpstr>ＭＳ ゴシック</vt:lpstr>
      <vt:lpstr>メイリオ</vt:lpstr>
      <vt:lpstr>游ゴシック</vt:lpstr>
      <vt:lpstr>游ゴシック Light</vt:lpstr>
      <vt:lpstr>Arial</vt:lpstr>
      <vt:lpstr>Calibri</vt:lpstr>
      <vt:lpstr>Calibri Light</vt:lpstr>
      <vt:lpstr>Times New Roman</vt:lpstr>
      <vt:lpstr>Office Theme</vt:lpstr>
      <vt:lpstr>新しい生活様式の中で近隣住民による訪問型介護予防等を推進する事業 実務者web講習会</vt:lpstr>
      <vt:lpstr>PowerPoint プレゼンテーション</vt:lpstr>
      <vt:lpstr>イントロダクション （事業概要）</vt:lpstr>
      <vt:lpstr>この事業について</vt:lpstr>
      <vt:lpstr>フレイルと介護予防</vt:lpstr>
      <vt:lpstr>フレイルと介護予防</vt:lpstr>
      <vt:lpstr>本事業の概要</vt:lpstr>
      <vt:lpstr>PowerPoint プレゼンテーション</vt:lpstr>
      <vt:lpstr>本事業の概要</vt:lpstr>
      <vt:lpstr>PowerPoint プレゼンテーション</vt:lpstr>
      <vt:lpstr>グループディスカッション</vt:lpstr>
      <vt:lpstr>グループディスカッション</vt:lpstr>
      <vt:lpstr>PowerPoint プレゼンテーション</vt:lpstr>
      <vt:lpstr>PowerPoint プレゼンテーション</vt:lpstr>
      <vt:lpstr>PowerPoint プレゼンテーション</vt:lpstr>
      <vt:lpstr>各グループの発表（各グループ2分）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新しい生活様式の中で近隣住民による訪問型介護予防等を推進する事業 第０回　ご近所サポーター講習会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内田</dc:creator>
  <cp:lastModifiedBy>Nozomu Uchida</cp:lastModifiedBy>
  <cp:revision>996</cp:revision>
  <cp:lastPrinted>2014-09-17T10:29:42Z</cp:lastPrinted>
  <dcterms:created xsi:type="dcterms:W3CDTF">2014-01-21T09:44:01Z</dcterms:created>
  <dcterms:modified xsi:type="dcterms:W3CDTF">2021-09-28T23:45:04Z</dcterms:modified>
</cp:coreProperties>
</file>